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sldIdLst>
    <p:sldId id="289" r:id="rId5"/>
    <p:sldId id="285" r:id="rId6"/>
    <p:sldId id="286" r:id="rId7"/>
    <p:sldId id="287" r:id="rId8"/>
    <p:sldId id="282" r:id="rId9"/>
    <p:sldId id="283" r:id="rId10"/>
    <p:sldId id="277" r:id="rId11"/>
    <p:sldId id="278" r:id="rId12"/>
    <p:sldId id="279" r:id="rId13"/>
    <p:sldId id="280" r:id="rId14"/>
    <p:sldId id="288" r:id="rId15"/>
    <p:sldId id="290" r:id="rId16"/>
  </p:sldIdLst>
  <p:sldSz cx="12192000" cy="6858000"/>
  <p:notesSz cx="6858000" cy="9144000"/>
  <p:embeddedFontLst>
    <p:embeddedFont>
      <p:font typeface="Open Sans" panose="020B0606030504020204" pitchFamily="34" charset="0"/>
      <p:regular r:id="rId17"/>
      <p:bold r:id="rId18"/>
      <p:italic r:id="rId19"/>
      <p:boldItalic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EB8"/>
    <a:srgbClr val="359EA1"/>
    <a:srgbClr val="54327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5A28040-4D55-46C6-92F3-3277A003600E}" v="11" dt="2026-03-26T14:26:33.16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08" d="100"/>
          <a:sy n="108" d="100"/>
        </p:scale>
        <p:origin x="73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2.fntdata"/><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1.fntdata"/><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4.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font" Target="fonts/font3.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e Taylor" userId="f66c1e86-62d4-465a-af53-df48a2e45c93" providerId="ADAL" clId="{2FA299E3-B3CF-41C7-A8FC-1C5538B28124}"/>
    <pc:docChg chg="custSel modSld">
      <pc:chgData name="Dave Taylor" userId="f66c1e86-62d4-465a-af53-df48a2e45c93" providerId="ADAL" clId="{2FA299E3-B3CF-41C7-A8FC-1C5538B28124}" dt="2026-03-26T14:26:33.164" v="17" actId="14826"/>
      <pc:docMkLst>
        <pc:docMk/>
      </pc:docMkLst>
      <pc:sldChg chg="modSp">
        <pc:chgData name="Dave Taylor" userId="f66c1e86-62d4-465a-af53-df48a2e45c93" providerId="ADAL" clId="{2FA299E3-B3CF-41C7-A8FC-1C5538B28124}" dt="2026-03-26T14:25:00.139" v="8"/>
        <pc:sldMkLst>
          <pc:docMk/>
          <pc:sldMk cId="185414752" sldId="277"/>
        </pc:sldMkLst>
        <pc:spChg chg="mod">
          <ac:chgData name="Dave Taylor" userId="f66c1e86-62d4-465a-af53-df48a2e45c93" providerId="ADAL" clId="{2FA299E3-B3CF-41C7-A8FC-1C5538B28124}" dt="2026-03-26T14:25:00.139" v="8"/>
          <ac:spMkLst>
            <pc:docMk/>
            <pc:sldMk cId="185414752" sldId="277"/>
            <ac:spMk id="5" creationId="{C39A9D3B-FEA8-417B-88CE-459E7B37927C}"/>
          </ac:spMkLst>
        </pc:spChg>
      </pc:sldChg>
      <pc:sldChg chg="modSp">
        <pc:chgData name="Dave Taylor" userId="f66c1e86-62d4-465a-af53-df48a2e45c93" providerId="ADAL" clId="{2FA299E3-B3CF-41C7-A8FC-1C5538B28124}" dt="2026-03-26T14:24:55.304" v="7"/>
        <pc:sldMkLst>
          <pc:docMk/>
          <pc:sldMk cId="3354758327" sldId="278"/>
        </pc:sldMkLst>
        <pc:spChg chg="mod">
          <ac:chgData name="Dave Taylor" userId="f66c1e86-62d4-465a-af53-df48a2e45c93" providerId="ADAL" clId="{2FA299E3-B3CF-41C7-A8FC-1C5538B28124}" dt="2026-03-26T14:24:55.304" v="7"/>
          <ac:spMkLst>
            <pc:docMk/>
            <pc:sldMk cId="3354758327" sldId="278"/>
            <ac:spMk id="9" creationId="{3D08EEAA-9377-4757-A46D-8D2C1BA17DDB}"/>
          </ac:spMkLst>
        </pc:spChg>
      </pc:sldChg>
      <pc:sldChg chg="modSp">
        <pc:chgData name="Dave Taylor" userId="f66c1e86-62d4-465a-af53-df48a2e45c93" providerId="ADAL" clId="{2FA299E3-B3CF-41C7-A8FC-1C5538B28124}" dt="2026-03-26T14:24:52.196" v="6"/>
        <pc:sldMkLst>
          <pc:docMk/>
          <pc:sldMk cId="2956677253" sldId="279"/>
        </pc:sldMkLst>
        <pc:spChg chg="mod">
          <ac:chgData name="Dave Taylor" userId="f66c1e86-62d4-465a-af53-df48a2e45c93" providerId="ADAL" clId="{2FA299E3-B3CF-41C7-A8FC-1C5538B28124}" dt="2026-03-26T14:24:52.196" v="6"/>
          <ac:spMkLst>
            <pc:docMk/>
            <pc:sldMk cId="2956677253" sldId="279"/>
            <ac:spMk id="5" creationId="{1E34CD80-4641-4556-A69F-8D00CFC002F1}"/>
          </ac:spMkLst>
        </pc:spChg>
      </pc:sldChg>
      <pc:sldChg chg="modSp">
        <pc:chgData name="Dave Taylor" userId="f66c1e86-62d4-465a-af53-df48a2e45c93" providerId="ADAL" clId="{2FA299E3-B3CF-41C7-A8FC-1C5538B28124}" dt="2026-03-26T14:24:48.852" v="5"/>
        <pc:sldMkLst>
          <pc:docMk/>
          <pc:sldMk cId="2434615861" sldId="280"/>
        </pc:sldMkLst>
        <pc:spChg chg="mod">
          <ac:chgData name="Dave Taylor" userId="f66c1e86-62d4-465a-af53-df48a2e45c93" providerId="ADAL" clId="{2FA299E3-B3CF-41C7-A8FC-1C5538B28124}" dt="2026-03-26T14:24:48.852" v="5"/>
          <ac:spMkLst>
            <pc:docMk/>
            <pc:sldMk cId="2434615861" sldId="280"/>
            <ac:spMk id="6" creationId="{A66415D5-44E2-4E9D-B425-37FEAEF8C6C6}"/>
          </ac:spMkLst>
        </pc:spChg>
      </pc:sldChg>
      <pc:sldChg chg="modSp">
        <pc:chgData name="Dave Taylor" userId="f66c1e86-62d4-465a-af53-df48a2e45c93" providerId="ADAL" clId="{2FA299E3-B3CF-41C7-A8FC-1C5538B28124}" dt="2026-03-26T14:25:16.315" v="11"/>
        <pc:sldMkLst>
          <pc:docMk/>
          <pc:sldMk cId="2276394598" sldId="282"/>
        </pc:sldMkLst>
        <pc:spChg chg="mod">
          <ac:chgData name="Dave Taylor" userId="f66c1e86-62d4-465a-af53-df48a2e45c93" providerId="ADAL" clId="{2FA299E3-B3CF-41C7-A8FC-1C5538B28124}" dt="2026-03-26T14:25:16.315" v="11"/>
          <ac:spMkLst>
            <pc:docMk/>
            <pc:sldMk cId="2276394598" sldId="282"/>
            <ac:spMk id="5" creationId="{4857CF3C-D97B-4013-87D4-6CB75DCBBBAF}"/>
          </ac:spMkLst>
        </pc:spChg>
      </pc:sldChg>
      <pc:sldChg chg="modSp mod">
        <pc:chgData name="Dave Taylor" userId="f66c1e86-62d4-465a-af53-df48a2e45c93" providerId="ADAL" clId="{2FA299E3-B3CF-41C7-A8FC-1C5538B28124}" dt="2026-03-26T14:25:12.981" v="10" actId="207"/>
        <pc:sldMkLst>
          <pc:docMk/>
          <pc:sldMk cId="2574458215" sldId="283"/>
        </pc:sldMkLst>
        <pc:spChg chg="mod">
          <ac:chgData name="Dave Taylor" userId="f66c1e86-62d4-465a-af53-df48a2e45c93" providerId="ADAL" clId="{2FA299E3-B3CF-41C7-A8FC-1C5538B28124}" dt="2026-03-26T14:25:12.981" v="10" actId="207"/>
          <ac:spMkLst>
            <pc:docMk/>
            <pc:sldMk cId="2574458215" sldId="283"/>
            <ac:spMk id="5" creationId="{85DADCEF-517E-4B50-8D09-CB450BA62F27}"/>
          </ac:spMkLst>
        </pc:spChg>
      </pc:sldChg>
      <pc:sldChg chg="modSp">
        <pc:chgData name="Dave Taylor" userId="f66c1e86-62d4-465a-af53-df48a2e45c93" providerId="ADAL" clId="{2FA299E3-B3CF-41C7-A8FC-1C5538B28124}" dt="2026-03-26T14:25:23.739" v="13"/>
        <pc:sldMkLst>
          <pc:docMk/>
          <pc:sldMk cId="3632076713" sldId="286"/>
        </pc:sldMkLst>
        <pc:spChg chg="mod">
          <ac:chgData name="Dave Taylor" userId="f66c1e86-62d4-465a-af53-df48a2e45c93" providerId="ADAL" clId="{2FA299E3-B3CF-41C7-A8FC-1C5538B28124}" dt="2026-03-26T14:25:23.739" v="13"/>
          <ac:spMkLst>
            <pc:docMk/>
            <pc:sldMk cId="3632076713" sldId="286"/>
            <ac:spMk id="7" creationId="{BE7BDDC1-97E6-46D2-9475-198ED5E788C9}"/>
          </ac:spMkLst>
        </pc:spChg>
      </pc:sldChg>
      <pc:sldChg chg="modSp">
        <pc:chgData name="Dave Taylor" userId="f66c1e86-62d4-465a-af53-df48a2e45c93" providerId="ADAL" clId="{2FA299E3-B3CF-41C7-A8FC-1C5538B28124}" dt="2026-03-26T14:25:44.213" v="14" actId="14826"/>
        <pc:sldMkLst>
          <pc:docMk/>
          <pc:sldMk cId="1172649328" sldId="287"/>
        </pc:sldMkLst>
        <pc:spChg chg="mod">
          <ac:chgData name="Dave Taylor" userId="f66c1e86-62d4-465a-af53-df48a2e45c93" providerId="ADAL" clId="{2FA299E3-B3CF-41C7-A8FC-1C5538B28124}" dt="2026-03-26T14:25:20.549" v="12"/>
          <ac:spMkLst>
            <pc:docMk/>
            <pc:sldMk cId="1172649328" sldId="287"/>
            <ac:spMk id="7" creationId="{A0D43FDF-397D-4040-A215-961954B7C6E0}"/>
          </ac:spMkLst>
        </pc:spChg>
        <pc:picChg chg="mod">
          <ac:chgData name="Dave Taylor" userId="f66c1e86-62d4-465a-af53-df48a2e45c93" providerId="ADAL" clId="{2FA299E3-B3CF-41C7-A8FC-1C5538B28124}" dt="2026-03-26T14:25:44.213" v="14" actId="14826"/>
          <ac:picMkLst>
            <pc:docMk/>
            <pc:sldMk cId="1172649328" sldId="287"/>
            <ac:picMk id="11" creationId="{9892D990-337A-45DC-86ED-DCFCEA99A6FD}"/>
          </ac:picMkLst>
        </pc:picChg>
      </pc:sldChg>
      <pc:sldChg chg="modSp mod">
        <pc:chgData name="Dave Taylor" userId="f66c1e86-62d4-465a-af53-df48a2e45c93" providerId="ADAL" clId="{2FA299E3-B3CF-41C7-A8FC-1C5538B28124}" dt="2026-03-26T14:26:04.162" v="16" actId="20577"/>
        <pc:sldMkLst>
          <pc:docMk/>
          <pc:sldMk cId="3474370195" sldId="288"/>
        </pc:sldMkLst>
        <pc:spChg chg="mod">
          <ac:chgData name="Dave Taylor" userId="f66c1e86-62d4-465a-af53-df48a2e45c93" providerId="ADAL" clId="{2FA299E3-B3CF-41C7-A8FC-1C5538B28124}" dt="2026-03-26T14:26:04.162" v="16" actId="20577"/>
          <ac:spMkLst>
            <pc:docMk/>
            <pc:sldMk cId="3474370195" sldId="288"/>
            <ac:spMk id="6" creationId="{6FA5C8BE-A384-496A-A42D-329C750B9569}"/>
          </ac:spMkLst>
        </pc:spChg>
        <pc:spChg chg="mod">
          <ac:chgData name="Dave Taylor" userId="f66c1e86-62d4-465a-af53-df48a2e45c93" providerId="ADAL" clId="{2FA299E3-B3CF-41C7-A8FC-1C5538B28124}" dt="2026-03-26T14:24:36.624" v="3" actId="20577"/>
          <ac:spMkLst>
            <pc:docMk/>
            <pc:sldMk cId="3474370195" sldId="288"/>
            <ac:spMk id="10" creationId="{1CB2694E-34C8-4F76-8338-5D039D58B2F4}"/>
          </ac:spMkLst>
        </pc:spChg>
      </pc:sldChg>
      <pc:sldChg chg="modSp">
        <pc:chgData name="Dave Taylor" userId="f66c1e86-62d4-465a-af53-df48a2e45c93" providerId="ADAL" clId="{2FA299E3-B3CF-41C7-A8FC-1C5538B28124}" dt="2026-03-26T14:26:33.164" v="17" actId="14826"/>
        <pc:sldMkLst>
          <pc:docMk/>
          <pc:sldMk cId="3476669471" sldId="289"/>
        </pc:sldMkLst>
        <pc:picChg chg="mod">
          <ac:chgData name="Dave Taylor" userId="f66c1e86-62d4-465a-af53-df48a2e45c93" providerId="ADAL" clId="{2FA299E3-B3CF-41C7-A8FC-1C5538B28124}" dt="2026-03-26T14:26:33.164" v="17" actId="14826"/>
          <ac:picMkLst>
            <pc:docMk/>
            <pc:sldMk cId="3476669471" sldId="289"/>
            <ac:picMk id="15" creationId="{66BE0BBC-177A-436C-94D0-026DAC8CDCD4}"/>
          </ac:picMkLst>
        </pc:picChg>
      </pc:sldChg>
      <pc:sldChg chg="modSp">
        <pc:chgData name="Dave Taylor" userId="f66c1e86-62d4-465a-af53-df48a2e45c93" providerId="ADAL" clId="{2FA299E3-B3CF-41C7-A8FC-1C5538B28124}" dt="2026-03-26T14:24:45.395" v="4"/>
        <pc:sldMkLst>
          <pc:docMk/>
          <pc:sldMk cId="2135418201" sldId="290"/>
        </pc:sldMkLst>
        <pc:spChg chg="mod">
          <ac:chgData name="Dave Taylor" userId="f66c1e86-62d4-465a-af53-df48a2e45c93" providerId="ADAL" clId="{2FA299E3-B3CF-41C7-A8FC-1C5538B28124}" dt="2026-03-26T14:24:45.395" v="4"/>
          <ac:spMkLst>
            <pc:docMk/>
            <pc:sldMk cId="2135418201" sldId="290"/>
            <ac:spMk id="13" creationId="{2223A3D5-62F4-4811-88D2-FB6E6029C966}"/>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7C8AE-BA08-462D-9FFC-91EC98500D4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EDED767-4171-429B-83EC-5F9B0A0B355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93C5644-C494-4931-B23F-B8F2E5691E00}"/>
              </a:ext>
            </a:extLst>
          </p:cNvPr>
          <p:cNvSpPr>
            <a:spLocks noGrp="1"/>
          </p:cNvSpPr>
          <p:nvPr>
            <p:ph type="dt" sz="half" idx="10"/>
          </p:nvPr>
        </p:nvSpPr>
        <p:spPr/>
        <p:txBody>
          <a:bodyPr/>
          <a:lstStyle/>
          <a:p>
            <a:fld id="{73D21FE2-6ED5-4F93-9355-49A2A2145F9F}" type="datetimeFigureOut">
              <a:rPr lang="en-GB" smtClean="0"/>
              <a:t>26/03/2026</a:t>
            </a:fld>
            <a:endParaRPr lang="en-GB"/>
          </a:p>
        </p:txBody>
      </p:sp>
      <p:sp>
        <p:nvSpPr>
          <p:cNvPr id="5" name="Footer Placeholder 4">
            <a:extLst>
              <a:ext uri="{FF2B5EF4-FFF2-40B4-BE49-F238E27FC236}">
                <a16:creationId xmlns:a16="http://schemas.microsoft.com/office/drawing/2014/main" id="{CF9A8D05-F0F2-49B7-8E94-FE406226588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1630CF7-9780-4101-B3F7-1BCBBD206AA5}"/>
              </a:ext>
            </a:extLst>
          </p:cNvPr>
          <p:cNvSpPr>
            <a:spLocks noGrp="1"/>
          </p:cNvSpPr>
          <p:nvPr>
            <p:ph type="sldNum" sz="quarter" idx="12"/>
          </p:nvPr>
        </p:nvSpPr>
        <p:spPr/>
        <p:txBody>
          <a:bodyPr/>
          <a:lstStyle/>
          <a:p>
            <a:fld id="{5ED26F9B-B86F-48C3-AA28-9D55171CC6ED}" type="slidenum">
              <a:rPr lang="en-GB" smtClean="0"/>
              <a:t>‹#›</a:t>
            </a:fld>
            <a:endParaRPr lang="en-GB"/>
          </a:p>
        </p:txBody>
      </p:sp>
    </p:spTree>
    <p:extLst>
      <p:ext uri="{BB962C8B-B14F-4D97-AF65-F5344CB8AC3E}">
        <p14:creationId xmlns:p14="http://schemas.microsoft.com/office/powerpoint/2010/main" val="12765846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7E1E8-1C3D-4171-B5E9-88977216936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8BE9157-9C54-4272-8A7C-D1497EC61B4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53A8D85-D9F1-495B-8B7B-4600CFCF199F}"/>
              </a:ext>
            </a:extLst>
          </p:cNvPr>
          <p:cNvSpPr>
            <a:spLocks noGrp="1"/>
          </p:cNvSpPr>
          <p:nvPr>
            <p:ph type="dt" sz="half" idx="10"/>
          </p:nvPr>
        </p:nvSpPr>
        <p:spPr/>
        <p:txBody>
          <a:bodyPr/>
          <a:lstStyle/>
          <a:p>
            <a:fld id="{73D21FE2-6ED5-4F93-9355-49A2A2145F9F}" type="datetimeFigureOut">
              <a:rPr lang="en-GB" smtClean="0"/>
              <a:t>26/03/2026</a:t>
            </a:fld>
            <a:endParaRPr lang="en-GB"/>
          </a:p>
        </p:txBody>
      </p:sp>
      <p:sp>
        <p:nvSpPr>
          <p:cNvPr id="5" name="Footer Placeholder 4">
            <a:extLst>
              <a:ext uri="{FF2B5EF4-FFF2-40B4-BE49-F238E27FC236}">
                <a16:creationId xmlns:a16="http://schemas.microsoft.com/office/drawing/2014/main" id="{BADD3655-EFCB-4C39-BB00-23DC4448429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AA4621C-FA43-4084-9CD1-35549B325791}"/>
              </a:ext>
            </a:extLst>
          </p:cNvPr>
          <p:cNvSpPr>
            <a:spLocks noGrp="1"/>
          </p:cNvSpPr>
          <p:nvPr>
            <p:ph type="sldNum" sz="quarter" idx="12"/>
          </p:nvPr>
        </p:nvSpPr>
        <p:spPr/>
        <p:txBody>
          <a:bodyPr/>
          <a:lstStyle/>
          <a:p>
            <a:fld id="{5ED26F9B-B86F-48C3-AA28-9D55171CC6ED}" type="slidenum">
              <a:rPr lang="en-GB" smtClean="0"/>
              <a:t>‹#›</a:t>
            </a:fld>
            <a:endParaRPr lang="en-GB"/>
          </a:p>
        </p:txBody>
      </p:sp>
    </p:spTree>
    <p:extLst>
      <p:ext uri="{BB962C8B-B14F-4D97-AF65-F5344CB8AC3E}">
        <p14:creationId xmlns:p14="http://schemas.microsoft.com/office/powerpoint/2010/main" val="17146150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80C9B93-5C51-4452-981E-022B0E574D0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6291DC3-91EA-4F80-9453-791081C4FCC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334C285-8239-4A66-AC59-E0D21205D839}"/>
              </a:ext>
            </a:extLst>
          </p:cNvPr>
          <p:cNvSpPr>
            <a:spLocks noGrp="1"/>
          </p:cNvSpPr>
          <p:nvPr>
            <p:ph type="dt" sz="half" idx="10"/>
          </p:nvPr>
        </p:nvSpPr>
        <p:spPr/>
        <p:txBody>
          <a:bodyPr/>
          <a:lstStyle/>
          <a:p>
            <a:fld id="{73D21FE2-6ED5-4F93-9355-49A2A2145F9F}" type="datetimeFigureOut">
              <a:rPr lang="en-GB" smtClean="0"/>
              <a:t>26/03/2026</a:t>
            </a:fld>
            <a:endParaRPr lang="en-GB"/>
          </a:p>
        </p:txBody>
      </p:sp>
      <p:sp>
        <p:nvSpPr>
          <p:cNvPr id="5" name="Footer Placeholder 4">
            <a:extLst>
              <a:ext uri="{FF2B5EF4-FFF2-40B4-BE49-F238E27FC236}">
                <a16:creationId xmlns:a16="http://schemas.microsoft.com/office/drawing/2014/main" id="{29ADCA52-4954-4C02-8A0B-ABDBA93DDCD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38383D1-CADD-44FE-8AB5-78086AB51D89}"/>
              </a:ext>
            </a:extLst>
          </p:cNvPr>
          <p:cNvSpPr>
            <a:spLocks noGrp="1"/>
          </p:cNvSpPr>
          <p:nvPr>
            <p:ph type="sldNum" sz="quarter" idx="12"/>
          </p:nvPr>
        </p:nvSpPr>
        <p:spPr/>
        <p:txBody>
          <a:bodyPr/>
          <a:lstStyle/>
          <a:p>
            <a:fld id="{5ED26F9B-B86F-48C3-AA28-9D55171CC6ED}" type="slidenum">
              <a:rPr lang="en-GB" smtClean="0"/>
              <a:t>‹#›</a:t>
            </a:fld>
            <a:endParaRPr lang="en-GB"/>
          </a:p>
        </p:txBody>
      </p:sp>
    </p:spTree>
    <p:extLst>
      <p:ext uri="{BB962C8B-B14F-4D97-AF65-F5344CB8AC3E}">
        <p14:creationId xmlns:p14="http://schemas.microsoft.com/office/powerpoint/2010/main" val="35236366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E599C-A363-4008-8290-622A955A69F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3C33C3D-9C75-477A-9BCC-0459CD3A8CE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FA25659-EF74-473B-B8F4-8446E677A156}"/>
              </a:ext>
            </a:extLst>
          </p:cNvPr>
          <p:cNvSpPr>
            <a:spLocks noGrp="1"/>
          </p:cNvSpPr>
          <p:nvPr>
            <p:ph type="dt" sz="half" idx="10"/>
          </p:nvPr>
        </p:nvSpPr>
        <p:spPr/>
        <p:txBody>
          <a:bodyPr/>
          <a:lstStyle/>
          <a:p>
            <a:fld id="{73D21FE2-6ED5-4F93-9355-49A2A2145F9F}" type="datetimeFigureOut">
              <a:rPr lang="en-GB" smtClean="0"/>
              <a:t>26/03/2026</a:t>
            </a:fld>
            <a:endParaRPr lang="en-GB"/>
          </a:p>
        </p:txBody>
      </p:sp>
      <p:sp>
        <p:nvSpPr>
          <p:cNvPr id="5" name="Footer Placeholder 4">
            <a:extLst>
              <a:ext uri="{FF2B5EF4-FFF2-40B4-BE49-F238E27FC236}">
                <a16:creationId xmlns:a16="http://schemas.microsoft.com/office/drawing/2014/main" id="{6BDA8281-E021-4D98-BCD5-408393ED728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E5122D7-A02E-4CCE-8BE9-D383CFFCDF66}"/>
              </a:ext>
            </a:extLst>
          </p:cNvPr>
          <p:cNvSpPr>
            <a:spLocks noGrp="1"/>
          </p:cNvSpPr>
          <p:nvPr>
            <p:ph type="sldNum" sz="quarter" idx="12"/>
          </p:nvPr>
        </p:nvSpPr>
        <p:spPr/>
        <p:txBody>
          <a:bodyPr/>
          <a:lstStyle/>
          <a:p>
            <a:fld id="{5ED26F9B-B86F-48C3-AA28-9D55171CC6ED}" type="slidenum">
              <a:rPr lang="en-GB" smtClean="0"/>
              <a:t>‹#›</a:t>
            </a:fld>
            <a:endParaRPr lang="en-GB"/>
          </a:p>
        </p:txBody>
      </p:sp>
    </p:spTree>
    <p:extLst>
      <p:ext uri="{BB962C8B-B14F-4D97-AF65-F5344CB8AC3E}">
        <p14:creationId xmlns:p14="http://schemas.microsoft.com/office/powerpoint/2010/main" val="16073944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9B5CB-AF2D-4DAB-B9BD-D642BF53ECD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93C1DAD-579C-42AA-9A48-963431C78C4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3459C3A-542C-44B0-A0A2-DF2158B5F695}"/>
              </a:ext>
            </a:extLst>
          </p:cNvPr>
          <p:cNvSpPr>
            <a:spLocks noGrp="1"/>
          </p:cNvSpPr>
          <p:nvPr>
            <p:ph type="dt" sz="half" idx="10"/>
          </p:nvPr>
        </p:nvSpPr>
        <p:spPr/>
        <p:txBody>
          <a:bodyPr/>
          <a:lstStyle/>
          <a:p>
            <a:fld id="{73D21FE2-6ED5-4F93-9355-49A2A2145F9F}" type="datetimeFigureOut">
              <a:rPr lang="en-GB" smtClean="0"/>
              <a:t>26/03/2026</a:t>
            </a:fld>
            <a:endParaRPr lang="en-GB"/>
          </a:p>
        </p:txBody>
      </p:sp>
      <p:sp>
        <p:nvSpPr>
          <p:cNvPr id="5" name="Footer Placeholder 4">
            <a:extLst>
              <a:ext uri="{FF2B5EF4-FFF2-40B4-BE49-F238E27FC236}">
                <a16:creationId xmlns:a16="http://schemas.microsoft.com/office/drawing/2014/main" id="{A1F479FB-2713-4D07-8D4C-CDAB444DE52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D5B8951-F6D9-4F75-957E-A60267797A6C}"/>
              </a:ext>
            </a:extLst>
          </p:cNvPr>
          <p:cNvSpPr>
            <a:spLocks noGrp="1"/>
          </p:cNvSpPr>
          <p:nvPr>
            <p:ph type="sldNum" sz="quarter" idx="12"/>
          </p:nvPr>
        </p:nvSpPr>
        <p:spPr/>
        <p:txBody>
          <a:bodyPr/>
          <a:lstStyle/>
          <a:p>
            <a:fld id="{5ED26F9B-B86F-48C3-AA28-9D55171CC6ED}" type="slidenum">
              <a:rPr lang="en-GB" smtClean="0"/>
              <a:t>‹#›</a:t>
            </a:fld>
            <a:endParaRPr lang="en-GB"/>
          </a:p>
        </p:txBody>
      </p:sp>
    </p:spTree>
    <p:extLst>
      <p:ext uri="{BB962C8B-B14F-4D97-AF65-F5344CB8AC3E}">
        <p14:creationId xmlns:p14="http://schemas.microsoft.com/office/powerpoint/2010/main" val="8098276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B3073D-627B-4DAB-9EF1-C7EF2A9AAD6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73CA5A4-1854-4941-ADE8-332D3420F72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88AC7D2-C5BE-4B59-A2A2-E6B4825874D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45B229B-1B49-4DE2-A912-5637BA7C0082}"/>
              </a:ext>
            </a:extLst>
          </p:cNvPr>
          <p:cNvSpPr>
            <a:spLocks noGrp="1"/>
          </p:cNvSpPr>
          <p:nvPr>
            <p:ph type="dt" sz="half" idx="10"/>
          </p:nvPr>
        </p:nvSpPr>
        <p:spPr/>
        <p:txBody>
          <a:bodyPr/>
          <a:lstStyle/>
          <a:p>
            <a:fld id="{73D21FE2-6ED5-4F93-9355-49A2A2145F9F}" type="datetimeFigureOut">
              <a:rPr lang="en-GB" smtClean="0"/>
              <a:t>26/03/2026</a:t>
            </a:fld>
            <a:endParaRPr lang="en-GB"/>
          </a:p>
        </p:txBody>
      </p:sp>
      <p:sp>
        <p:nvSpPr>
          <p:cNvPr id="6" name="Footer Placeholder 5">
            <a:extLst>
              <a:ext uri="{FF2B5EF4-FFF2-40B4-BE49-F238E27FC236}">
                <a16:creationId xmlns:a16="http://schemas.microsoft.com/office/drawing/2014/main" id="{75FF57CC-7F19-4D63-92B8-5D33CBBAAEA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3704364-08B2-4D0D-87C9-384639D3256E}"/>
              </a:ext>
            </a:extLst>
          </p:cNvPr>
          <p:cNvSpPr>
            <a:spLocks noGrp="1"/>
          </p:cNvSpPr>
          <p:nvPr>
            <p:ph type="sldNum" sz="quarter" idx="12"/>
          </p:nvPr>
        </p:nvSpPr>
        <p:spPr/>
        <p:txBody>
          <a:bodyPr/>
          <a:lstStyle/>
          <a:p>
            <a:fld id="{5ED26F9B-B86F-48C3-AA28-9D55171CC6ED}" type="slidenum">
              <a:rPr lang="en-GB" smtClean="0"/>
              <a:t>‹#›</a:t>
            </a:fld>
            <a:endParaRPr lang="en-GB"/>
          </a:p>
        </p:txBody>
      </p:sp>
    </p:spTree>
    <p:extLst>
      <p:ext uri="{BB962C8B-B14F-4D97-AF65-F5344CB8AC3E}">
        <p14:creationId xmlns:p14="http://schemas.microsoft.com/office/powerpoint/2010/main" val="37507180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549AB-435A-4F3B-AFF2-1E0C60270B3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CB5DA95-0436-4EB8-86E2-6E83D59FA48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DF93DBB-8718-4184-B22E-60AAB119B6A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F2673C5-F78A-4841-A85B-30FAD106CB7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6BB36BB-009A-4CD5-9676-13EC23E5D12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5C332519-E7E7-4BAD-9ED3-5EA481C1C757}"/>
              </a:ext>
            </a:extLst>
          </p:cNvPr>
          <p:cNvSpPr>
            <a:spLocks noGrp="1"/>
          </p:cNvSpPr>
          <p:nvPr>
            <p:ph type="dt" sz="half" idx="10"/>
          </p:nvPr>
        </p:nvSpPr>
        <p:spPr/>
        <p:txBody>
          <a:bodyPr/>
          <a:lstStyle/>
          <a:p>
            <a:fld id="{73D21FE2-6ED5-4F93-9355-49A2A2145F9F}" type="datetimeFigureOut">
              <a:rPr lang="en-GB" smtClean="0"/>
              <a:t>26/03/2026</a:t>
            </a:fld>
            <a:endParaRPr lang="en-GB"/>
          </a:p>
        </p:txBody>
      </p:sp>
      <p:sp>
        <p:nvSpPr>
          <p:cNvPr id="8" name="Footer Placeholder 7">
            <a:extLst>
              <a:ext uri="{FF2B5EF4-FFF2-40B4-BE49-F238E27FC236}">
                <a16:creationId xmlns:a16="http://schemas.microsoft.com/office/drawing/2014/main" id="{5B6F05BD-88A2-4BB8-93B4-099B2BEB88F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A51EB71-044F-4487-B7B8-75E62E05A652}"/>
              </a:ext>
            </a:extLst>
          </p:cNvPr>
          <p:cNvSpPr>
            <a:spLocks noGrp="1"/>
          </p:cNvSpPr>
          <p:nvPr>
            <p:ph type="sldNum" sz="quarter" idx="12"/>
          </p:nvPr>
        </p:nvSpPr>
        <p:spPr/>
        <p:txBody>
          <a:bodyPr/>
          <a:lstStyle/>
          <a:p>
            <a:fld id="{5ED26F9B-B86F-48C3-AA28-9D55171CC6ED}" type="slidenum">
              <a:rPr lang="en-GB" smtClean="0"/>
              <a:t>‹#›</a:t>
            </a:fld>
            <a:endParaRPr lang="en-GB"/>
          </a:p>
        </p:txBody>
      </p:sp>
    </p:spTree>
    <p:extLst>
      <p:ext uri="{BB962C8B-B14F-4D97-AF65-F5344CB8AC3E}">
        <p14:creationId xmlns:p14="http://schemas.microsoft.com/office/powerpoint/2010/main" val="5242779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3984D-6D58-4CFA-8483-8E82541DB99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EAD3839-E156-4A9C-AA1B-A9DC70B35749}"/>
              </a:ext>
            </a:extLst>
          </p:cNvPr>
          <p:cNvSpPr>
            <a:spLocks noGrp="1"/>
          </p:cNvSpPr>
          <p:nvPr>
            <p:ph type="dt" sz="half" idx="10"/>
          </p:nvPr>
        </p:nvSpPr>
        <p:spPr/>
        <p:txBody>
          <a:bodyPr/>
          <a:lstStyle/>
          <a:p>
            <a:fld id="{73D21FE2-6ED5-4F93-9355-49A2A2145F9F}" type="datetimeFigureOut">
              <a:rPr lang="en-GB" smtClean="0"/>
              <a:t>26/03/2026</a:t>
            </a:fld>
            <a:endParaRPr lang="en-GB"/>
          </a:p>
        </p:txBody>
      </p:sp>
      <p:sp>
        <p:nvSpPr>
          <p:cNvPr id="4" name="Footer Placeholder 3">
            <a:extLst>
              <a:ext uri="{FF2B5EF4-FFF2-40B4-BE49-F238E27FC236}">
                <a16:creationId xmlns:a16="http://schemas.microsoft.com/office/drawing/2014/main" id="{2342FDF1-F9F1-4B74-AF21-D703552DCF7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2CF818C-FAD6-45BF-B38F-A57F321E1532}"/>
              </a:ext>
            </a:extLst>
          </p:cNvPr>
          <p:cNvSpPr>
            <a:spLocks noGrp="1"/>
          </p:cNvSpPr>
          <p:nvPr>
            <p:ph type="sldNum" sz="quarter" idx="12"/>
          </p:nvPr>
        </p:nvSpPr>
        <p:spPr/>
        <p:txBody>
          <a:bodyPr/>
          <a:lstStyle/>
          <a:p>
            <a:fld id="{5ED26F9B-B86F-48C3-AA28-9D55171CC6ED}" type="slidenum">
              <a:rPr lang="en-GB" smtClean="0"/>
              <a:t>‹#›</a:t>
            </a:fld>
            <a:endParaRPr lang="en-GB"/>
          </a:p>
        </p:txBody>
      </p:sp>
    </p:spTree>
    <p:extLst>
      <p:ext uri="{BB962C8B-B14F-4D97-AF65-F5344CB8AC3E}">
        <p14:creationId xmlns:p14="http://schemas.microsoft.com/office/powerpoint/2010/main" val="3371170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4686F9B-FF54-4F9D-B79A-31B3D706EF54}"/>
              </a:ext>
            </a:extLst>
          </p:cNvPr>
          <p:cNvSpPr>
            <a:spLocks noGrp="1"/>
          </p:cNvSpPr>
          <p:nvPr>
            <p:ph type="dt" sz="half" idx="10"/>
          </p:nvPr>
        </p:nvSpPr>
        <p:spPr/>
        <p:txBody>
          <a:bodyPr/>
          <a:lstStyle/>
          <a:p>
            <a:fld id="{73D21FE2-6ED5-4F93-9355-49A2A2145F9F}" type="datetimeFigureOut">
              <a:rPr lang="en-GB" smtClean="0"/>
              <a:t>26/03/2026</a:t>
            </a:fld>
            <a:endParaRPr lang="en-GB"/>
          </a:p>
        </p:txBody>
      </p:sp>
      <p:sp>
        <p:nvSpPr>
          <p:cNvPr id="3" name="Footer Placeholder 2">
            <a:extLst>
              <a:ext uri="{FF2B5EF4-FFF2-40B4-BE49-F238E27FC236}">
                <a16:creationId xmlns:a16="http://schemas.microsoft.com/office/drawing/2014/main" id="{9F02CFDF-D48E-4EFD-A296-E6858FCBB3C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AE547C9-5DFA-4848-A28F-74B9BB658388}"/>
              </a:ext>
            </a:extLst>
          </p:cNvPr>
          <p:cNvSpPr>
            <a:spLocks noGrp="1"/>
          </p:cNvSpPr>
          <p:nvPr>
            <p:ph type="sldNum" sz="quarter" idx="12"/>
          </p:nvPr>
        </p:nvSpPr>
        <p:spPr/>
        <p:txBody>
          <a:bodyPr/>
          <a:lstStyle/>
          <a:p>
            <a:fld id="{5ED26F9B-B86F-48C3-AA28-9D55171CC6ED}" type="slidenum">
              <a:rPr lang="en-GB" smtClean="0"/>
              <a:t>‹#›</a:t>
            </a:fld>
            <a:endParaRPr lang="en-GB"/>
          </a:p>
        </p:txBody>
      </p:sp>
    </p:spTree>
    <p:extLst>
      <p:ext uri="{BB962C8B-B14F-4D97-AF65-F5344CB8AC3E}">
        <p14:creationId xmlns:p14="http://schemas.microsoft.com/office/powerpoint/2010/main" val="10930658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9F072-17DD-4C89-AF3F-518AA836B5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78F35E9-B944-4B9A-9F04-7CA7D66F7D9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787E1A8-B91B-4C9A-B58F-AC810C6374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7C4162-4085-4C8A-92FB-397643D928B5}"/>
              </a:ext>
            </a:extLst>
          </p:cNvPr>
          <p:cNvSpPr>
            <a:spLocks noGrp="1"/>
          </p:cNvSpPr>
          <p:nvPr>
            <p:ph type="dt" sz="half" idx="10"/>
          </p:nvPr>
        </p:nvSpPr>
        <p:spPr/>
        <p:txBody>
          <a:bodyPr/>
          <a:lstStyle/>
          <a:p>
            <a:fld id="{73D21FE2-6ED5-4F93-9355-49A2A2145F9F}" type="datetimeFigureOut">
              <a:rPr lang="en-GB" smtClean="0"/>
              <a:t>26/03/2026</a:t>
            </a:fld>
            <a:endParaRPr lang="en-GB"/>
          </a:p>
        </p:txBody>
      </p:sp>
      <p:sp>
        <p:nvSpPr>
          <p:cNvPr id="6" name="Footer Placeholder 5">
            <a:extLst>
              <a:ext uri="{FF2B5EF4-FFF2-40B4-BE49-F238E27FC236}">
                <a16:creationId xmlns:a16="http://schemas.microsoft.com/office/drawing/2014/main" id="{7999EF8A-8A37-4EDB-B2E4-7C0E636EB49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478F728-CB71-4167-AC00-4B9098228141}"/>
              </a:ext>
            </a:extLst>
          </p:cNvPr>
          <p:cNvSpPr>
            <a:spLocks noGrp="1"/>
          </p:cNvSpPr>
          <p:nvPr>
            <p:ph type="sldNum" sz="quarter" idx="12"/>
          </p:nvPr>
        </p:nvSpPr>
        <p:spPr/>
        <p:txBody>
          <a:bodyPr/>
          <a:lstStyle/>
          <a:p>
            <a:fld id="{5ED26F9B-B86F-48C3-AA28-9D55171CC6ED}" type="slidenum">
              <a:rPr lang="en-GB" smtClean="0"/>
              <a:t>‹#›</a:t>
            </a:fld>
            <a:endParaRPr lang="en-GB"/>
          </a:p>
        </p:txBody>
      </p:sp>
    </p:spTree>
    <p:extLst>
      <p:ext uri="{BB962C8B-B14F-4D97-AF65-F5344CB8AC3E}">
        <p14:creationId xmlns:p14="http://schemas.microsoft.com/office/powerpoint/2010/main" val="38422157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85AB47-7E95-4F20-858A-5B194E18AA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88F246A-01DF-48C4-8CFA-926D521989A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832C5EB-64B8-41D3-947E-F13CEF04DA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B050109-7AB0-4E34-ADE1-8A1A10547DDF}"/>
              </a:ext>
            </a:extLst>
          </p:cNvPr>
          <p:cNvSpPr>
            <a:spLocks noGrp="1"/>
          </p:cNvSpPr>
          <p:nvPr>
            <p:ph type="dt" sz="half" idx="10"/>
          </p:nvPr>
        </p:nvSpPr>
        <p:spPr/>
        <p:txBody>
          <a:bodyPr/>
          <a:lstStyle/>
          <a:p>
            <a:fld id="{73D21FE2-6ED5-4F93-9355-49A2A2145F9F}" type="datetimeFigureOut">
              <a:rPr lang="en-GB" smtClean="0"/>
              <a:t>26/03/2026</a:t>
            </a:fld>
            <a:endParaRPr lang="en-GB"/>
          </a:p>
        </p:txBody>
      </p:sp>
      <p:sp>
        <p:nvSpPr>
          <p:cNvPr id="6" name="Footer Placeholder 5">
            <a:extLst>
              <a:ext uri="{FF2B5EF4-FFF2-40B4-BE49-F238E27FC236}">
                <a16:creationId xmlns:a16="http://schemas.microsoft.com/office/drawing/2014/main" id="{8B3BE6B8-FF26-4270-97EC-50709684065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E0C36CE-11BE-47D2-B77B-834311259F8D}"/>
              </a:ext>
            </a:extLst>
          </p:cNvPr>
          <p:cNvSpPr>
            <a:spLocks noGrp="1"/>
          </p:cNvSpPr>
          <p:nvPr>
            <p:ph type="sldNum" sz="quarter" idx="12"/>
          </p:nvPr>
        </p:nvSpPr>
        <p:spPr/>
        <p:txBody>
          <a:bodyPr/>
          <a:lstStyle/>
          <a:p>
            <a:fld id="{5ED26F9B-B86F-48C3-AA28-9D55171CC6ED}" type="slidenum">
              <a:rPr lang="en-GB" smtClean="0"/>
              <a:t>‹#›</a:t>
            </a:fld>
            <a:endParaRPr lang="en-GB"/>
          </a:p>
        </p:txBody>
      </p:sp>
    </p:spTree>
    <p:extLst>
      <p:ext uri="{BB962C8B-B14F-4D97-AF65-F5344CB8AC3E}">
        <p14:creationId xmlns:p14="http://schemas.microsoft.com/office/powerpoint/2010/main" val="42415852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0BCF52-FA47-4706-85DD-8B110B24830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46ABEE7-C8A6-4DA8-B6CA-DE341213039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8AA9435-DFD7-4687-9F75-7589DE4D805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D21FE2-6ED5-4F93-9355-49A2A2145F9F}" type="datetimeFigureOut">
              <a:rPr lang="en-GB" smtClean="0"/>
              <a:t>26/03/2026</a:t>
            </a:fld>
            <a:endParaRPr lang="en-GB"/>
          </a:p>
        </p:txBody>
      </p:sp>
      <p:sp>
        <p:nvSpPr>
          <p:cNvPr id="5" name="Footer Placeholder 4">
            <a:extLst>
              <a:ext uri="{FF2B5EF4-FFF2-40B4-BE49-F238E27FC236}">
                <a16:creationId xmlns:a16="http://schemas.microsoft.com/office/drawing/2014/main" id="{88ED7218-C5A8-40A9-AF5E-B9EDD4F0355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0B4C0DC-CED1-463E-8D47-7EC4C674E2F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D26F9B-B86F-48C3-AA28-9D55171CC6ED}" type="slidenum">
              <a:rPr lang="en-GB" smtClean="0"/>
              <a:t>‹#›</a:t>
            </a:fld>
            <a:endParaRPr lang="en-GB"/>
          </a:p>
        </p:txBody>
      </p:sp>
    </p:spTree>
    <p:extLst>
      <p:ext uri="{BB962C8B-B14F-4D97-AF65-F5344CB8AC3E}">
        <p14:creationId xmlns:p14="http://schemas.microsoft.com/office/powerpoint/2010/main" val="15298534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www.nhs.uk/every-mind-matters/mental-wellbeing-tips/your-mind-plan-quiz/" TargetMode="External"/><Relationship Id="rId2" Type="http://schemas.openxmlformats.org/officeDocument/2006/relationships/image" Target="../media/image1.jpg"/><Relationship Id="rId1" Type="http://schemas.openxmlformats.org/officeDocument/2006/relationships/slideLayout" Target="../slideLayouts/slideLayout6.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1.jpg"/><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ackground pattern&#10;&#10;Description automatically generated">
            <a:extLst>
              <a:ext uri="{FF2B5EF4-FFF2-40B4-BE49-F238E27FC236}">
                <a16:creationId xmlns:a16="http://schemas.microsoft.com/office/drawing/2014/main" id="{DBC08549-E723-4D7C-B0C5-1DD946F60E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a:extLst>
              <a:ext uri="{FF2B5EF4-FFF2-40B4-BE49-F238E27FC236}">
                <a16:creationId xmlns:a16="http://schemas.microsoft.com/office/drawing/2014/main" id="{9491E683-E72B-4A42-9981-61866D578F06}"/>
              </a:ext>
            </a:extLst>
          </p:cNvPr>
          <p:cNvSpPr>
            <a:spLocks noGrp="1"/>
          </p:cNvSpPr>
          <p:nvPr>
            <p:ph type="title"/>
          </p:nvPr>
        </p:nvSpPr>
        <p:spPr>
          <a:xfrm>
            <a:off x="5650169" y="1553053"/>
            <a:ext cx="5774382" cy="4220850"/>
          </a:xfrm>
        </p:spPr>
        <p:txBody>
          <a:bodyPr>
            <a:normAutofit/>
          </a:bodyPr>
          <a:lstStyle/>
          <a:p>
            <a:pPr algn="ctr">
              <a:lnSpc>
                <a:spcPts val="5000"/>
              </a:lnSpc>
            </a:pPr>
            <a:r>
              <a:rPr lang="en-US" sz="6000" b="1" dirty="0">
                <a:solidFill>
                  <a:srgbClr val="359EA1"/>
                </a:solidFill>
                <a:latin typeface="Open Sans" panose="020B0606030504020204" pitchFamily="34" charset="0"/>
                <a:ea typeface="Open Sans" panose="020B0606030504020204" pitchFamily="34" charset="0"/>
                <a:cs typeface="Open Sans" panose="020B0606030504020204" pitchFamily="34" charset="0"/>
              </a:rPr>
              <a:t>Stress</a:t>
            </a:r>
            <a:br>
              <a:rPr lang="en-US" sz="5400" dirty="0">
                <a:solidFill>
                  <a:srgbClr val="359EA1"/>
                </a:solidFill>
                <a:latin typeface="Open Sans" panose="020B0606030504020204" pitchFamily="34" charset="0"/>
                <a:ea typeface="Open Sans" panose="020B0606030504020204" pitchFamily="34" charset="0"/>
                <a:cs typeface="Open Sans" panose="020B0606030504020204" pitchFamily="34" charset="0"/>
              </a:rPr>
            </a:br>
            <a:r>
              <a:rPr lang="en-US" dirty="0">
                <a:solidFill>
                  <a:srgbClr val="359EA1"/>
                </a:solidFill>
                <a:latin typeface="Open Sans" panose="020B0606030504020204" pitchFamily="34" charset="0"/>
                <a:ea typeface="Open Sans" panose="020B0606030504020204" pitchFamily="34" charset="0"/>
                <a:cs typeface="Open Sans" panose="020B0606030504020204" pitchFamily="34" charset="0"/>
              </a:rPr>
              <a:t>Awareness</a:t>
            </a:r>
            <a:endParaRPr lang="en-GB" sz="5400" b="1" dirty="0">
              <a:solidFill>
                <a:srgbClr val="359EA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a:extLst>
              <a:ext uri="{FF2B5EF4-FFF2-40B4-BE49-F238E27FC236}">
                <a16:creationId xmlns:a16="http://schemas.microsoft.com/office/drawing/2014/main" id="{463F842D-5427-4F53-A93B-45FDA67E2D2F}"/>
              </a:ext>
            </a:extLst>
          </p:cNvPr>
          <p:cNvSpPr txBox="1"/>
          <p:nvPr/>
        </p:nvSpPr>
        <p:spPr>
          <a:xfrm>
            <a:off x="9765267" y="6359927"/>
            <a:ext cx="2140310" cy="239412"/>
          </a:xfrm>
          <a:prstGeom prst="rect">
            <a:avLst/>
          </a:prstGeom>
          <a:noFill/>
        </p:spPr>
        <p:txBody>
          <a:bodyPr wrap="square" rtlCol="0">
            <a:spAutoFit/>
          </a:bodyPr>
          <a:lstStyle/>
          <a:p>
            <a:pPr algn="r"/>
            <a:r>
              <a:rPr lang="en-GB" sz="900" dirty="0">
                <a:latin typeface="Open Sans" panose="020B0606030504020204" pitchFamily="34" charset="0"/>
                <a:ea typeface="Open Sans" panose="020B0606030504020204" pitchFamily="34" charset="0"/>
                <a:cs typeface="Open Sans" panose="020B0606030504020204" pitchFamily="34" charset="0"/>
              </a:rPr>
              <a:t>© MIMHC 2021</a:t>
            </a:r>
          </a:p>
        </p:txBody>
      </p:sp>
      <p:pic>
        <p:nvPicPr>
          <p:cNvPr id="13" name="Picture 12" descr="A picture containing text&#10;&#10;Description automatically generated">
            <a:extLst>
              <a:ext uri="{FF2B5EF4-FFF2-40B4-BE49-F238E27FC236}">
                <a16:creationId xmlns:a16="http://schemas.microsoft.com/office/drawing/2014/main" id="{46C0EC54-75BD-4A8A-989F-FBEB566FA7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33457" y="901437"/>
            <a:ext cx="3048006" cy="1042418"/>
          </a:xfrm>
          <a:prstGeom prst="rect">
            <a:avLst/>
          </a:prstGeom>
        </p:spPr>
      </p:pic>
      <p:pic>
        <p:nvPicPr>
          <p:cNvPr id="15" name="Picture 14">
            <a:extLst>
              <a:ext uri="{FF2B5EF4-FFF2-40B4-BE49-F238E27FC236}">
                <a16:creationId xmlns:a16="http://schemas.microsoft.com/office/drawing/2014/main" id="{66BE0BBC-177A-436C-94D0-026DAC8CDCD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73724" y="450130"/>
            <a:ext cx="7265536" cy="5957740"/>
          </a:xfrm>
          <a:prstGeom prst="rect">
            <a:avLst/>
          </a:prstGeom>
        </p:spPr>
      </p:pic>
    </p:spTree>
    <p:extLst>
      <p:ext uri="{BB962C8B-B14F-4D97-AF65-F5344CB8AC3E}">
        <p14:creationId xmlns:p14="http://schemas.microsoft.com/office/powerpoint/2010/main" val="34766694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wall, indoor&#10;&#10;Description automatically generated">
            <a:extLst>
              <a:ext uri="{FF2B5EF4-FFF2-40B4-BE49-F238E27FC236}">
                <a16:creationId xmlns:a16="http://schemas.microsoft.com/office/drawing/2014/main" id="{4AFE5EE3-2C26-4B6C-A73C-81DD4FE76F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4672"/>
            <a:ext cx="12192000" cy="8156272"/>
          </a:xfrm>
          <a:prstGeom prst="rect">
            <a:avLst/>
          </a:prstGeom>
        </p:spPr>
      </p:pic>
      <p:sp>
        <p:nvSpPr>
          <p:cNvPr id="3" name="TextBox 2">
            <a:extLst>
              <a:ext uri="{FF2B5EF4-FFF2-40B4-BE49-F238E27FC236}">
                <a16:creationId xmlns:a16="http://schemas.microsoft.com/office/drawing/2014/main" id="{F800BBBF-309F-4525-87A6-E8310B4DC06D}"/>
              </a:ext>
            </a:extLst>
          </p:cNvPr>
          <p:cNvSpPr txBox="1"/>
          <p:nvPr/>
        </p:nvSpPr>
        <p:spPr>
          <a:xfrm>
            <a:off x="6656092" y="782815"/>
            <a:ext cx="3808708" cy="3088460"/>
          </a:xfrm>
          <a:prstGeom prst="rect">
            <a:avLst/>
          </a:prstGeom>
        </p:spPr>
        <p:txBody>
          <a:bodyPr vert="horz" lIns="91440" tIns="45720" rIns="91440" bIns="45720" rtlCol="0">
            <a:normAutofit/>
          </a:bodyPr>
          <a:lstStyle/>
          <a:p>
            <a:pPr>
              <a:spcAft>
                <a:spcPts val="600"/>
              </a:spcAft>
              <a:buSzPct val="87000"/>
            </a:pPr>
            <a:r>
              <a:rPr lang="en-US" b="1" dirty="0">
                <a:solidFill>
                  <a:srgbClr val="359EA1"/>
                </a:solidFill>
              </a:rPr>
              <a:t>6. Do something for yourself</a:t>
            </a:r>
          </a:p>
          <a:p>
            <a:pPr>
              <a:spcAft>
                <a:spcPts val="600"/>
              </a:spcAft>
              <a:buSzPct val="87000"/>
            </a:pPr>
            <a:r>
              <a:rPr lang="en-US" sz="1600" dirty="0"/>
              <a:t>From enjoying your </a:t>
            </a:r>
            <a:r>
              <a:rPr lang="en-US" sz="1600" dirty="0" err="1"/>
              <a:t>favourite</a:t>
            </a:r>
            <a:r>
              <a:rPr lang="en-US" sz="1600" dirty="0"/>
              <a:t> hobby, learning something new or simply taking time to relax, it's important to do things that make you happy, like trying a new hobby or learning a new skill.</a:t>
            </a:r>
          </a:p>
        </p:txBody>
      </p:sp>
      <p:sp>
        <p:nvSpPr>
          <p:cNvPr id="6" name="TextBox 5">
            <a:extLst>
              <a:ext uri="{FF2B5EF4-FFF2-40B4-BE49-F238E27FC236}">
                <a16:creationId xmlns:a16="http://schemas.microsoft.com/office/drawing/2014/main" id="{A66415D5-44E2-4E9D-B425-37FEAEF8C6C6}"/>
              </a:ext>
            </a:extLst>
          </p:cNvPr>
          <p:cNvSpPr txBox="1"/>
          <p:nvPr/>
        </p:nvSpPr>
        <p:spPr>
          <a:xfrm>
            <a:off x="9765267" y="6359927"/>
            <a:ext cx="2140310" cy="239412"/>
          </a:xfrm>
          <a:prstGeom prst="rect">
            <a:avLst/>
          </a:prstGeom>
          <a:noFill/>
        </p:spPr>
        <p:txBody>
          <a:bodyPr wrap="square" rtlCol="0">
            <a:spAutoFit/>
          </a:bodyPr>
          <a:lstStyle/>
          <a:p>
            <a:pPr algn="r"/>
            <a:r>
              <a:rPr lang="en-GB" sz="900" dirty="0">
                <a:latin typeface="Open Sans" panose="020B0606030504020204" pitchFamily="34" charset="0"/>
                <a:ea typeface="Open Sans" panose="020B0606030504020204" pitchFamily="34" charset="0"/>
                <a:cs typeface="Open Sans" panose="020B0606030504020204" pitchFamily="34" charset="0"/>
              </a:rPr>
              <a:t>© MIMHC 2026</a:t>
            </a:r>
          </a:p>
        </p:txBody>
      </p:sp>
    </p:spTree>
    <p:extLst>
      <p:ext uri="{BB962C8B-B14F-4D97-AF65-F5344CB8AC3E}">
        <p14:creationId xmlns:p14="http://schemas.microsoft.com/office/powerpoint/2010/main" val="24346158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Background pattern&#10;&#10;Description automatically generated">
            <a:extLst>
              <a:ext uri="{FF2B5EF4-FFF2-40B4-BE49-F238E27FC236}">
                <a16:creationId xmlns:a16="http://schemas.microsoft.com/office/drawing/2014/main" id="{619CA943-AB35-4183-8C4F-4A1CBEB04B6F}"/>
              </a:ext>
            </a:extLst>
          </p:cNvPr>
          <p:cNvPicPr>
            <a:picLocks noChangeAspect="1"/>
          </p:cNvPicPr>
          <p:nvPr/>
        </p:nvPicPr>
        <p:blipFill>
          <a:blip r:embed="rId2">
            <a:alphaModFix amt="4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itle 4">
            <a:extLst>
              <a:ext uri="{FF2B5EF4-FFF2-40B4-BE49-F238E27FC236}">
                <a16:creationId xmlns:a16="http://schemas.microsoft.com/office/drawing/2014/main" id="{6FA5C8BE-A384-496A-A42D-329C750B9569}"/>
              </a:ext>
            </a:extLst>
          </p:cNvPr>
          <p:cNvSpPr>
            <a:spLocks noGrp="1"/>
          </p:cNvSpPr>
          <p:nvPr>
            <p:ph type="title"/>
          </p:nvPr>
        </p:nvSpPr>
        <p:spPr>
          <a:xfrm>
            <a:off x="590261" y="2296499"/>
            <a:ext cx="5774382" cy="2265002"/>
          </a:xfrm>
        </p:spPr>
        <p:txBody>
          <a:bodyPr>
            <a:normAutofit/>
          </a:bodyPr>
          <a:lstStyle/>
          <a:p>
            <a:pPr algn="ctr">
              <a:lnSpc>
                <a:spcPts val="5000"/>
              </a:lnSpc>
            </a:pPr>
            <a:r>
              <a:rPr lang="en-US" sz="4800" dirty="0">
                <a:solidFill>
                  <a:srgbClr val="359EA1"/>
                </a:solidFill>
                <a:latin typeface="Open Sans" panose="020B0606030504020204" pitchFamily="34" charset="0"/>
                <a:ea typeface="Open Sans" panose="020B0606030504020204" pitchFamily="34" charset="0"/>
                <a:cs typeface="Open Sans" panose="020B0606030504020204" pitchFamily="34" charset="0"/>
              </a:rPr>
              <a:t>Get your</a:t>
            </a:r>
            <a:br>
              <a:rPr lang="en-US" sz="4800" dirty="0">
                <a:solidFill>
                  <a:srgbClr val="359EA1"/>
                </a:solidFill>
                <a:latin typeface="Open Sans" panose="020B0606030504020204" pitchFamily="34" charset="0"/>
                <a:ea typeface="Open Sans" panose="020B0606030504020204" pitchFamily="34" charset="0"/>
                <a:cs typeface="Open Sans" panose="020B0606030504020204" pitchFamily="34" charset="0"/>
              </a:rPr>
            </a:br>
            <a:r>
              <a:rPr lang="en-US" sz="4800" dirty="0" err="1">
                <a:solidFill>
                  <a:srgbClr val="359EA1"/>
                </a:solidFill>
                <a:latin typeface="Open Sans" panose="020B0606030504020204" pitchFamily="34" charset="0"/>
                <a:ea typeface="Open Sans" panose="020B0606030504020204" pitchFamily="34" charset="0"/>
                <a:cs typeface="Open Sans" panose="020B0606030504020204" pitchFamily="34" charset="0"/>
              </a:rPr>
              <a:t>personalised</a:t>
            </a:r>
            <a:br>
              <a:rPr lang="en-US" sz="4800" dirty="0">
                <a:solidFill>
                  <a:srgbClr val="359EA1"/>
                </a:solidFill>
                <a:latin typeface="Open Sans" panose="020B0606030504020204" pitchFamily="34" charset="0"/>
                <a:ea typeface="Open Sans" panose="020B0606030504020204" pitchFamily="34" charset="0"/>
                <a:cs typeface="Open Sans" panose="020B0606030504020204" pitchFamily="34" charset="0"/>
              </a:rPr>
            </a:br>
            <a:r>
              <a:rPr lang="en-US" sz="4800" dirty="0">
                <a:solidFill>
                  <a:srgbClr val="359EA1"/>
                </a:solidFill>
                <a:latin typeface="Open Sans" panose="020B0606030504020204" pitchFamily="34" charset="0"/>
                <a:ea typeface="Open Sans" panose="020B0606030504020204" pitchFamily="34" charset="0"/>
                <a:cs typeface="Open Sans" panose="020B0606030504020204" pitchFamily="34" charset="0"/>
              </a:rPr>
              <a:t>‘Mind Plan’</a:t>
            </a:r>
            <a:endParaRPr lang="en-GB" sz="4800" dirty="0">
              <a:solidFill>
                <a:srgbClr val="359EA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TextBox 7">
            <a:extLst>
              <a:ext uri="{FF2B5EF4-FFF2-40B4-BE49-F238E27FC236}">
                <a16:creationId xmlns:a16="http://schemas.microsoft.com/office/drawing/2014/main" id="{8911424C-0C41-4992-87AA-4798D1C9394B}"/>
              </a:ext>
            </a:extLst>
          </p:cNvPr>
          <p:cNvSpPr txBox="1"/>
          <p:nvPr/>
        </p:nvSpPr>
        <p:spPr>
          <a:xfrm>
            <a:off x="7076221" y="2930892"/>
            <a:ext cx="3759201" cy="1508105"/>
          </a:xfrm>
          <a:prstGeom prst="rect">
            <a:avLst/>
          </a:prstGeom>
          <a:noFill/>
        </p:spPr>
        <p:txBody>
          <a:bodyPr wrap="square" rtlCol="0">
            <a:spAutoFit/>
          </a:bodyPr>
          <a:lstStyle/>
          <a:p>
            <a:pPr algn="ctr"/>
            <a:r>
              <a:rPr lang="en-US" sz="2000" b="1" u="sng" dirty="0">
                <a:solidFill>
                  <a:srgbClr val="005EB8"/>
                </a:solidFill>
                <a:hlinkClick r:id="rId3">
                  <a:extLst>
                    <a:ext uri="{A12FA001-AC4F-418D-AE19-62706E023703}">
                      <ahyp:hlinkClr xmlns:ahyp="http://schemas.microsoft.com/office/drawing/2018/hyperlinkcolor" val="tx"/>
                    </a:ext>
                  </a:extLst>
                </a:hlinkClick>
              </a:rPr>
              <a:t>Get Your Mind Plan - Every Mind Matters - NHS (www.nhs.uk)</a:t>
            </a:r>
            <a:endParaRPr lang="en-US" sz="2000" b="1" u="sng" dirty="0">
              <a:solidFill>
                <a:srgbClr val="005EB8"/>
              </a:solidFill>
            </a:endParaRPr>
          </a:p>
          <a:p>
            <a:pPr algn="ctr"/>
            <a:endParaRPr lang="en-US" sz="2000" dirty="0"/>
          </a:p>
          <a:p>
            <a:pPr algn="ctr"/>
            <a:r>
              <a:rPr lang="en-US" sz="1600" dirty="0"/>
              <a:t>Answer 5 questions to get top tips and advice that work for you.</a:t>
            </a:r>
            <a:endParaRPr lang="en-GB" sz="1600" dirty="0"/>
          </a:p>
        </p:txBody>
      </p:sp>
      <p:pic>
        <p:nvPicPr>
          <p:cNvPr id="9" name="Picture 8" descr="Logo&#10;&#10;Description automatically generated">
            <a:extLst>
              <a:ext uri="{FF2B5EF4-FFF2-40B4-BE49-F238E27FC236}">
                <a16:creationId xmlns:a16="http://schemas.microsoft.com/office/drawing/2014/main" id="{25F67F92-8403-427B-BE17-47D4AE6A04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77532" y="2139925"/>
            <a:ext cx="1356578" cy="548460"/>
          </a:xfrm>
          <a:prstGeom prst="rect">
            <a:avLst/>
          </a:prstGeom>
        </p:spPr>
      </p:pic>
      <p:sp>
        <p:nvSpPr>
          <p:cNvPr id="2" name="Isosceles Triangle 1">
            <a:extLst>
              <a:ext uri="{FF2B5EF4-FFF2-40B4-BE49-F238E27FC236}">
                <a16:creationId xmlns:a16="http://schemas.microsoft.com/office/drawing/2014/main" id="{93AD8CB8-0C52-4A0F-97D3-48D0A82AAF5C}"/>
              </a:ext>
            </a:extLst>
          </p:cNvPr>
          <p:cNvSpPr/>
          <p:nvPr/>
        </p:nvSpPr>
        <p:spPr>
          <a:xfrm rot="5400000">
            <a:off x="5428770" y="3183380"/>
            <a:ext cx="1715678" cy="491240"/>
          </a:xfrm>
          <a:prstGeom prst="triangle">
            <a:avLst/>
          </a:prstGeom>
          <a:solidFill>
            <a:srgbClr val="359E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1CB2694E-34C8-4F76-8338-5D039D58B2F4}"/>
              </a:ext>
            </a:extLst>
          </p:cNvPr>
          <p:cNvSpPr txBox="1"/>
          <p:nvPr/>
        </p:nvSpPr>
        <p:spPr>
          <a:xfrm>
            <a:off x="9765267" y="6359927"/>
            <a:ext cx="2140310" cy="239412"/>
          </a:xfrm>
          <a:prstGeom prst="rect">
            <a:avLst/>
          </a:prstGeom>
          <a:noFill/>
        </p:spPr>
        <p:txBody>
          <a:bodyPr wrap="square" rtlCol="0">
            <a:spAutoFit/>
          </a:bodyPr>
          <a:lstStyle/>
          <a:p>
            <a:pPr algn="r"/>
            <a:r>
              <a:rPr lang="en-GB" sz="900" dirty="0">
                <a:latin typeface="Open Sans" panose="020B0606030504020204" pitchFamily="34" charset="0"/>
                <a:ea typeface="Open Sans" panose="020B0606030504020204" pitchFamily="34" charset="0"/>
                <a:cs typeface="Open Sans" panose="020B0606030504020204" pitchFamily="34" charset="0"/>
              </a:rPr>
              <a:t>© MIMHC 2026</a:t>
            </a:r>
          </a:p>
        </p:txBody>
      </p:sp>
    </p:spTree>
    <p:extLst>
      <p:ext uri="{BB962C8B-B14F-4D97-AF65-F5344CB8AC3E}">
        <p14:creationId xmlns:p14="http://schemas.microsoft.com/office/powerpoint/2010/main" val="34743701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 application&#10;&#10;Description automatically generated">
            <a:extLst>
              <a:ext uri="{FF2B5EF4-FFF2-40B4-BE49-F238E27FC236}">
                <a16:creationId xmlns:a16="http://schemas.microsoft.com/office/drawing/2014/main" id="{A7B37B43-B537-4A3B-9E25-19D2859966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TextBox 11">
            <a:extLst>
              <a:ext uri="{FF2B5EF4-FFF2-40B4-BE49-F238E27FC236}">
                <a16:creationId xmlns:a16="http://schemas.microsoft.com/office/drawing/2014/main" id="{4E602DDC-7917-4B13-AC13-673AEC3433EC}"/>
              </a:ext>
            </a:extLst>
          </p:cNvPr>
          <p:cNvSpPr txBox="1"/>
          <p:nvPr/>
        </p:nvSpPr>
        <p:spPr>
          <a:xfrm>
            <a:off x="4216399" y="5655239"/>
            <a:ext cx="3759201" cy="523220"/>
          </a:xfrm>
          <a:prstGeom prst="rect">
            <a:avLst/>
          </a:prstGeom>
          <a:noFill/>
        </p:spPr>
        <p:txBody>
          <a:bodyPr wrap="square" rtlCol="0">
            <a:spAutoFit/>
          </a:bodyPr>
          <a:lstStyle/>
          <a:p>
            <a:pPr algn="ctr"/>
            <a:r>
              <a:rPr lang="en-US" sz="2800" dirty="0"/>
              <a:t>www.mimhc.co.uk</a:t>
            </a:r>
            <a:endParaRPr lang="en-GB" sz="2800" dirty="0"/>
          </a:p>
        </p:txBody>
      </p:sp>
      <p:sp>
        <p:nvSpPr>
          <p:cNvPr id="13" name="TextBox 12">
            <a:extLst>
              <a:ext uri="{FF2B5EF4-FFF2-40B4-BE49-F238E27FC236}">
                <a16:creationId xmlns:a16="http://schemas.microsoft.com/office/drawing/2014/main" id="{2223A3D5-62F4-4811-88D2-FB6E6029C966}"/>
              </a:ext>
            </a:extLst>
          </p:cNvPr>
          <p:cNvSpPr txBox="1"/>
          <p:nvPr/>
        </p:nvSpPr>
        <p:spPr>
          <a:xfrm>
            <a:off x="9765267" y="6359927"/>
            <a:ext cx="2140310" cy="239412"/>
          </a:xfrm>
          <a:prstGeom prst="rect">
            <a:avLst/>
          </a:prstGeom>
          <a:noFill/>
        </p:spPr>
        <p:txBody>
          <a:bodyPr wrap="square" rtlCol="0">
            <a:spAutoFit/>
          </a:bodyPr>
          <a:lstStyle/>
          <a:p>
            <a:pPr algn="r"/>
            <a:r>
              <a:rPr lang="en-GB" sz="900" dirty="0">
                <a:latin typeface="Open Sans" panose="020B0606030504020204" pitchFamily="34" charset="0"/>
                <a:ea typeface="Open Sans" panose="020B0606030504020204" pitchFamily="34" charset="0"/>
                <a:cs typeface="Open Sans" panose="020B0606030504020204" pitchFamily="34" charset="0"/>
              </a:rPr>
              <a:t>© MIMHC 2026</a:t>
            </a:r>
          </a:p>
        </p:txBody>
      </p:sp>
    </p:spTree>
    <p:extLst>
      <p:ext uri="{BB962C8B-B14F-4D97-AF65-F5344CB8AC3E}">
        <p14:creationId xmlns:p14="http://schemas.microsoft.com/office/powerpoint/2010/main" val="21354182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2BA4EA60-85AB-4D9D-B46E-73C21033560A}"/>
              </a:ext>
            </a:extLst>
          </p:cNvPr>
          <p:cNvPicPr>
            <a:picLocks noChangeAspect="1"/>
          </p:cNvPicPr>
          <p:nvPr/>
        </p:nvPicPr>
        <p:blipFill>
          <a:blip r:embed="rId2">
            <a:alphaModFix amt="4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itle 4">
            <a:extLst>
              <a:ext uri="{FF2B5EF4-FFF2-40B4-BE49-F238E27FC236}">
                <a16:creationId xmlns:a16="http://schemas.microsoft.com/office/drawing/2014/main" id="{6FA5C8BE-A384-496A-A42D-329C750B9569}"/>
              </a:ext>
            </a:extLst>
          </p:cNvPr>
          <p:cNvSpPr>
            <a:spLocks noGrp="1"/>
          </p:cNvSpPr>
          <p:nvPr>
            <p:ph type="title"/>
          </p:nvPr>
        </p:nvSpPr>
        <p:spPr>
          <a:xfrm>
            <a:off x="465236" y="2276481"/>
            <a:ext cx="5774382" cy="2265002"/>
          </a:xfrm>
        </p:spPr>
        <p:txBody>
          <a:bodyPr>
            <a:noAutofit/>
          </a:bodyPr>
          <a:lstStyle/>
          <a:p>
            <a:pPr algn="ctr">
              <a:lnSpc>
                <a:spcPts val="5000"/>
              </a:lnSpc>
            </a:pPr>
            <a:r>
              <a:rPr lang="en-US" sz="4800" dirty="0">
                <a:solidFill>
                  <a:srgbClr val="359EA1"/>
                </a:solidFill>
                <a:latin typeface="Open Sans" panose="020B0606030504020204" pitchFamily="34" charset="0"/>
                <a:ea typeface="Open Sans" panose="020B0606030504020204" pitchFamily="34" charset="0"/>
                <a:cs typeface="Open Sans" panose="020B0606030504020204" pitchFamily="34" charset="0"/>
              </a:rPr>
              <a:t>Factors</a:t>
            </a:r>
            <a:br>
              <a:rPr lang="en-US" sz="4800" dirty="0">
                <a:solidFill>
                  <a:srgbClr val="359EA1"/>
                </a:solidFill>
                <a:latin typeface="Open Sans" panose="020B0606030504020204" pitchFamily="34" charset="0"/>
                <a:ea typeface="Open Sans" panose="020B0606030504020204" pitchFamily="34" charset="0"/>
                <a:cs typeface="Open Sans" panose="020B0606030504020204" pitchFamily="34" charset="0"/>
              </a:rPr>
            </a:br>
            <a:r>
              <a:rPr lang="en-US" sz="4800" dirty="0">
                <a:solidFill>
                  <a:srgbClr val="359EA1"/>
                </a:solidFill>
                <a:latin typeface="Open Sans" panose="020B0606030504020204" pitchFamily="34" charset="0"/>
                <a:ea typeface="Open Sans" panose="020B0606030504020204" pitchFamily="34" charset="0"/>
                <a:cs typeface="Open Sans" panose="020B0606030504020204" pitchFamily="34" charset="0"/>
              </a:rPr>
              <a:t>that can</a:t>
            </a:r>
            <a:br>
              <a:rPr lang="en-US" sz="4800" dirty="0">
                <a:solidFill>
                  <a:srgbClr val="359EA1"/>
                </a:solidFill>
                <a:latin typeface="Open Sans" panose="020B0606030504020204" pitchFamily="34" charset="0"/>
                <a:ea typeface="Open Sans" panose="020B0606030504020204" pitchFamily="34" charset="0"/>
                <a:cs typeface="Open Sans" panose="020B0606030504020204" pitchFamily="34" charset="0"/>
              </a:rPr>
            </a:br>
            <a:r>
              <a:rPr lang="en-US" sz="4800" dirty="0">
                <a:solidFill>
                  <a:srgbClr val="359EA1"/>
                </a:solidFill>
                <a:latin typeface="Open Sans" panose="020B0606030504020204" pitchFamily="34" charset="0"/>
                <a:ea typeface="Open Sans" panose="020B0606030504020204" pitchFamily="34" charset="0"/>
                <a:cs typeface="Open Sans" panose="020B0606030504020204" pitchFamily="34" charset="0"/>
              </a:rPr>
              <a:t>cause</a:t>
            </a:r>
            <a:br>
              <a:rPr lang="en-US" sz="4800" dirty="0">
                <a:solidFill>
                  <a:srgbClr val="359EA1"/>
                </a:solidFill>
                <a:latin typeface="Open Sans" panose="020B0606030504020204" pitchFamily="34" charset="0"/>
                <a:ea typeface="Open Sans" panose="020B0606030504020204" pitchFamily="34" charset="0"/>
                <a:cs typeface="Open Sans" panose="020B0606030504020204" pitchFamily="34" charset="0"/>
              </a:rPr>
            </a:br>
            <a:r>
              <a:rPr lang="en-US" sz="4800" b="1" dirty="0">
                <a:solidFill>
                  <a:srgbClr val="359EA1"/>
                </a:solidFill>
                <a:latin typeface="Open Sans" panose="020B0606030504020204" pitchFamily="34" charset="0"/>
                <a:ea typeface="Open Sans" panose="020B0606030504020204" pitchFamily="34" charset="0"/>
                <a:cs typeface="Open Sans" panose="020B0606030504020204" pitchFamily="34" charset="0"/>
              </a:rPr>
              <a:t>Stress</a:t>
            </a:r>
            <a:endParaRPr lang="en-GB" sz="4800" b="1" dirty="0">
              <a:solidFill>
                <a:srgbClr val="359EA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TextBox 7">
            <a:extLst>
              <a:ext uri="{FF2B5EF4-FFF2-40B4-BE49-F238E27FC236}">
                <a16:creationId xmlns:a16="http://schemas.microsoft.com/office/drawing/2014/main" id="{8911424C-0C41-4992-87AA-4798D1C9394B}"/>
              </a:ext>
            </a:extLst>
          </p:cNvPr>
          <p:cNvSpPr txBox="1"/>
          <p:nvPr/>
        </p:nvSpPr>
        <p:spPr>
          <a:xfrm>
            <a:off x="6331131" y="1167676"/>
            <a:ext cx="4937760" cy="1354217"/>
          </a:xfrm>
          <a:prstGeom prst="rect">
            <a:avLst/>
          </a:prstGeom>
          <a:noFill/>
        </p:spPr>
        <p:txBody>
          <a:bodyPr wrap="square" rtlCol="0">
            <a:spAutoFit/>
          </a:bodyPr>
          <a:lstStyle/>
          <a:p>
            <a:r>
              <a:rPr lang="en-GB" b="1" dirty="0">
                <a:solidFill>
                  <a:srgbClr val="359EA1"/>
                </a:solidFill>
              </a:rPr>
              <a:t>Workplace stresses </a:t>
            </a:r>
            <a:r>
              <a:rPr lang="en-GB" dirty="0"/>
              <a:t>-</a:t>
            </a:r>
            <a:r>
              <a:rPr lang="en-GB" b="1" dirty="0"/>
              <a:t> </a:t>
            </a:r>
            <a:r>
              <a:rPr lang="en-GB" sz="1600" dirty="0"/>
              <a:t>unachievable deadlines, heavy workload, unrealistic targets, unsafe working environments, lack of leadership and communication, bullying, negative workplace culture, discrimination based on sex, race, ability, age or sexual orientation.</a:t>
            </a:r>
            <a:endParaRPr lang="en-US" dirty="0"/>
          </a:p>
        </p:txBody>
      </p:sp>
      <p:sp>
        <p:nvSpPr>
          <p:cNvPr id="9" name="TextBox 8">
            <a:extLst>
              <a:ext uri="{FF2B5EF4-FFF2-40B4-BE49-F238E27FC236}">
                <a16:creationId xmlns:a16="http://schemas.microsoft.com/office/drawing/2014/main" id="{15A879DF-96AA-428C-9CB4-481064A93E0B}"/>
              </a:ext>
            </a:extLst>
          </p:cNvPr>
          <p:cNvSpPr txBox="1"/>
          <p:nvPr/>
        </p:nvSpPr>
        <p:spPr>
          <a:xfrm>
            <a:off x="6331131" y="2731874"/>
            <a:ext cx="4937760" cy="1354217"/>
          </a:xfrm>
          <a:prstGeom prst="rect">
            <a:avLst/>
          </a:prstGeom>
          <a:noFill/>
        </p:spPr>
        <p:txBody>
          <a:bodyPr wrap="square" rtlCol="0">
            <a:spAutoFit/>
          </a:bodyPr>
          <a:lstStyle/>
          <a:p>
            <a:pPr lvl="0"/>
            <a:r>
              <a:rPr lang="en-GB" b="1" dirty="0">
                <a:solidFill>
                  <a:srgbClr val="359EA1"/>
                </a:solidFill>
              </a:rPr>
              <a:t>External stresses </a:t>
            </a:r>
            <a:r>
              <a:rPr lang="en-GB" dirty="0"/>
              <a:t>-</a:t>
            </a:r>
            <a:r>
              <a:rPr lang="en-GB" b="1" dirty="0"/>
              <a:t> </a:t>
            </a:r>
            <a:r>
              <a:rPr lang="en-GB" sz="1600" dirty="0"/>
              <a:t>relationship breakdowns, financial worries, bereavement, traumatic events, physical health conditions, isolation from family and friends, discrimination such as racism or homophobia in the local community.</a:t>
            </a:r>
            <a:endParaRPr lang="en-US" dirty="0"/>
          </a:p>
        </p:txBody>
      </p:sp>
      <p:sp>
        <p:nvSpPr>
          <p:cNvPr id="10" name="TextBox 9">
            <a:extLst>
              <a:ext uri="{FF2B5EF4-FFF2-40B4-BE49-F238E27FC236}">
                <a16:creationId xmlns:a16="http://schemas.microsoft.com/office/drawing/2014/main" id="{ED2CA0FE-357B-404F-A2C0-83A8A08A2716}"/>
              </a:ext>
            </a:extLst>
          </p:cNvPr>
          <p:cNvSpPr txBox="1"/>
          <p:nvPr/>
        </p:nvSpPr>
        <p:spPr>
          <a:xfrm>
            <a:off x="6331131" y="4296072"/>
            <a:ext cx="4937760" cy="1107996"/>
          </a:xfrm>
          <a:prstGeom prst="rect">
            <a:avLst/>
          </a:prstGeom>
          <a:noFill/>
        </p:spPr>
        <p:txBody>
          <a:bodyPr wrap="square" rtlCol="0">
            <a:spAutoFit/>
          </a:bodyPr>
          <a:lstStyle/>
          <a:p>
            <a:pPr lvl="0"/>
            <a:r>
              <a:rPr lang="en-GB" b="1" dirty="0">
                <a:solidFill>
                  <a:srgbClr val="359EA1"/>
                </a:solidFill>
              </a:rPr>
              <a:t>Individual needs </a:t>
            </a:r>
            <a:r>
              <a:rPr lang="en-GB" dirty="0"/>
              <a:t>- </a:t>
            </a:r>
            <a:r>
              <a:rPr lang="en-GB" sz="1600" dirty="0"/>
              <a:t>it is important to remember not everyone experiences things the same way and they process them differently. What some people may find motivating others will find stressful and will worry.</a:t>
            </a:r>
            <a:endParaRPr lang="en-US" dirty="0"/>
          </a:p>
        </p:txBody>
      </p:sp>
      <p:sp>
        <p:nvSpPr>
          <p:cNvPr id="11" name="TextBox 10">
            <a:extLst>
              <a:ext uri="{FF2B5EF4-FFF2-40B4-BE49-F238E27FC236}">
                <a16:creationId xmlns:a16="http://schemas.microsoft.com/office/drawing/2014/main" id="{8DEC78B4-5952-4157-BC40-4A7BA0B610C1}"/>
              </a:ext>
            </a:extLst>
          </p:cNvPr>
          <p:cNvSpPr txBox="1"/>
          <p:nvPr/>
        </p:nvSpPr>
        <p:spPr>
          <a:xfrm>
            <a:off x="9765267" y="6359927"/>
            <a:ext cx="2140310" cy="239412"/>
          </a:xfrm>
          <a:prstGeom prst="rect">
            <a:avLst/>
          </a:prstGeom>
          <a:noFill/>
        </p:spPr>
        <p:txBody>
          <a:bodyPr wrap="square" rtlCol="0">
            <a:spAutoFit/>
          </a:bodyPr>
          <a:lstStyle/>
          <a:p>
            <a:pPr algn="r"/>
            <a:r>
              <a:rPr lang="en-GB" sz="900" dirty="0">
                <a:latin typeface="Open Sans" panose="020B0606030504020204" pitchFamily="34" charset="0"/>
                <a:ea typeface="Open Sans" panose="020B0606030504020204" pitchFamily="34" charset="0"/>
                <a:cs typeface="Open Sans" panose="020B0606030504020204" pitchFamily="34" charset="0"/>
              </a:rPr>
              <a:t>© MIMHC 2021</a:t>
            </a:r>
          </a:p>
        </p:txBody>
      </p:sp>
      <p:pic>
        <p:nvPicPr>
          <p:cNvPr id="12" name="Picture 11" descr="A picture containing text&#10;&#10;Description automatically generated">
            <a:extLst>
              <a:ext uri="{FF2B5EF4-FFF2-40B4-BE49-F238E27FC236}">
                <a16:creationId xmlns:a16="http://schemas.microsoft.com/office/drawing/2014/main" id="{F9E77857-ACF9-4460-83B8-43ECA9F9BB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853" y="213281"/>
            <a:ext cx="1884673" cy="644558"/>
          </a:xfrm>
          <a:prstGeom prst="rect">
            <a:avLst/>
          </a:prstGeom>
        </p:spPr>
      </p:pic>
      <p:pic>
        <p:nvPicPr>
          <p:cNvPr id="14" name="Picture 13" descr="Icon&#10;&#10;Description automatically generated">
            <a:extLst>
              <a:ext uri="{FF2B5EF4-FFF2-40B4-BE49-F238E27FC236}">
                <a16:creationId xmlns:a16="http://schemas.microsoft.com/office/drawing/2014/main" id="{44BF95AA-12DF-4F56-B9A9-64BED00B6F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81715" y="1146052"/>
            <a:ext cx="535024" cy="406618"/>
          </a:xfrm>
          <a:prstGeom prst="rect">
            <a:avLst/>
          </a:prstGeom>
        </p:spPr>
      </p:pic>
      <p:pic>
        <p:nvPicPr>
          <p:cNvPr id="16" name="Picture 15" descr="Icon&#10;&#10;Description automatically generated">
            <a:extLst>
              <a:ext uri="{FF2B5EF4-FFF2-40B4-BE49-F238E27FC236}">
                <a16:creationId xmlns:a16="http://schemas.microsoft.com/office/drawing/2014/main" id="{41DE5451-0576-4EF6-BCCC-F8EE4BADF85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81715" y="2713395"/>
            <a:ext cx="535024" cy="406618"/>
          </a:xfrm>
          <a:prstGeom prst="rect">
            <a:avLst/>
          </a:prstGeom>
        </p:spPr>
      </p:pic>
      <p:pic>
        <p:nvPicPr>
          <p:cNvPr id="18" name="Picture 17" descr="Icon&#10;&#10;Description automatically generated">
            <a:extLst>
              <a:ext uri="{FF2B5EF4-FFF2-40B4-BE49-F238E27FC236}">
                <a16:creationId xmlns:a16="http://schemas.microsoft.com/office/drawing/2014/main" id="{6BD787D3-0DAB-4E78-B59F-3667C8CB262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81715" y="4296072"/>
            <a:ext cx="535024" cy="406618"/>
          </a:xfrm>
          <a:prstGeom prst="rect">
            <a:avLst/>
          </a:prstGeom>
        </p:spPr>
      </p:pic>
    </p:spTree>
    <p:extLst>
      <p:ext uri="{BB962C8B-B14F-4D97-AF65-F5344CB8AC3E}">
        <p14:creationId xmlns:p14="http://schemas.microsoft.com/office/powerpoint/2010/main" val="6447189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Background pattern&#10;&#10;Description automatically generated">
            <a:extLst>
              <a:ext uri="{FF2B5EF4-FFF2-40B4-BE49-F238E27FC236}">
                <a16:creationId xmlns:a16="http://schemas.microsoft.com/office/drawing/2014/main" id="{0D4464CC-80C4-4819-9F5F-8A26176E3129}"/>
              </a:ext>
            </a:extLst>
          </p:cNvPr>
          <p:cNvPicPr>
            <a:picLocks noChangeAspect="1"/>
          </p:cNvPicPr>
          <p:nvPr/>
        </p:nvPicPr>
        <p:blipFill>
          <a:blip r:embed="rId2">
            <a:alphaModFix amt="4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itle 4">
            <a:extLst>
              <a:ext uri="{FF2B5EF4-FFF2-40B4-BE49-F238E27FC236}">
                <a16:creationId xmlns:a16="http://schemas.microsoft.com/office/drawing/2014/main" id="{6FA5C8BE-A384-496A-A42D-329C750B9569}"/>
              </a:ext>
            </a:extLst>
          </p:cNvPr>
          <p:cNvSpPr>
            <a:spLocks noGrp="1"/>
          </p:cNvSpPr>
          <p:nvPr>
            <p:ph type="title"/>
          </p:nvPr>
        </p:nvSpPr>
        <p:spPr>
          <a:xfrm>
            <a:off x="546755" y="637611"/>
            <a:ext cx="5118754" cy="1124251"/>
          </a:xfrm>
        </p:spPr>
        <p:txBody>
          <a:bodyPr>
            <a:normAutofit/>
          </a:bodyPr>
          <a:lstStyle/>
          <a:p>
            <a:pPr algn="ctr">
              <a:lnSpc>
                <a:spcPct val="100000"/>
              </a:lnSpc>
            </a:pPr>
            <a:r>
              <a:rPr lang="en-US" sz="4800" dirty="0">
                <a:solidFill>
                  <a:srgbClr val="359EA1"/>
                </a:solidFill>
                <a:latin typeface="Open Sans" panose="020B0606030504020204" pitchFamily="34" charset="0"/>
                <a:ea typeface="Open Sans" panose="020B0606030504020204" pitchFamily="34" charset="0"/>
                <a:cs typeface="Open Sans" panose="020B0606030504020204" pitchFamily="34" charset="0"/>
              </a:rPr>
              <a:t>Signs of </a:t>
            </a:r>
            <a:r>
              <a:rPr lang="en-US" sz="4800" b="1" dirty="0">
                <a:solidFill>
                  <a:srgbClr val="359EA1"/>
                </a:solidFill>
                <a:latin typeface="Open Sans" panose="020B0606030504020204" pitchFamily="34" charset="0"/>
                <a:ea typeface="Open Sans" panose="020B0606030504020204" pitchFamily="34" charset="0"/>
                <a:cs typeface="Open Sans" panose="020B0606030504020204" pitchFamily="34" charset="0"/>
              </a:rPr>
              <a:t>Stress</a:t>
            </a:r>
            <a:endParaRPr lang="en-GB" sz="4800" b="1" dirty="0">
              <a:solidFill>
                <a:srgbClr val="359EA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TextBox 7">
            <a:extLst>
              <a:ext uri="{FF2B5EF4-FFF2-40B4-BE49-F238E27FC236}">
                <a16:creationId xmlns:a16="http://schemas.microsoft.com/office/drawing/2014/main" id="{8911424C-0C41-4992-87AA-4798D1C9394B}"/>
              </a:ext>
            </a:extLst>
          </p:cNvPr>
          <p:cNvSpPr txBox="1"/>
          <p:nvPr/>
        </p:nvSpPr>
        <p:spPr>
          <a:xfrm>
            <a:off x="1246223" y="1940972"/>
            <a:ext cx="4937760" cy="3737946"/>
          </a:xfrm>
          <a:prstGeom prst="rect">
            <a:avLst/>
          </a:prstGeom>
          <a:noFill/>
        </p:spPr>
        <p:txBody>
          <a:bodyPr wrap="square" rtlCol="0">
            <a:spAutoFit/>
          </a:bodyPr>
          <a:lstStyle/>
          <a:p>
            <a:pPr marL="342900" indent="-342900">
              <a:lnSpc>
                <a:spcPct val="150000"/>
              </a:lnSpc>
              <a:buClr>
                <a:srgbClr val="359EA1"/>
              </a:buClr>
              <a:buFont typeface="Wingdings" panose="05000000000000000000" pitchFamily="2" charset="2"/>
              <a:buChar char="§"/>
            </a:pPr>
            <a:r>
              <a:rPr lang="en-GB" sz="2000" dirty="0"/>
              <a:t>Tiredness</a:t>
            </a:r>
          </a:p>
          <a:p>
            <a:pPr marL="342900" indent="-342900">
              <a:lnSpc>
                <a:spcPct val="150000"/>
              </a:lnSpc>
              <a:buClr>
                <a:srgbClr val="359EA1"/>
              </a:buClr>
              <a:buFont typeface="Wingdings" panose="05000000000000000000" pitchFamily="2" charset="2"/>
              <a:buChar char="§"/>
            </a:pPr>
            <a:r>
              <a:rPr lang="en-GB" sz="2000" dirty="0"/>
              <a:t>Irritability</a:t>
            </a:r>
          </a:p>
          <a:p>
            <a:pPr marL="342900" indent="-342900">
              <a:lnSpc>
                <a:spcPct val="150000"/>
              </a:lnSpc>
              <a:buClr>
                <a:srgbClr val="359EA1"/>
              </a:buClr>
              <a:buFont typeface="Wingdings" panose="05000000000000000000" pitchFamily="2" charset="2"/>
              <a:buChar char="§"/>
            </a:pPr>
            <a:r>
              <a:rPr lang="en-GB" sz="2000" dirty="0"/>
              <a:t>Social Withdrawal</a:t>
            </a:r>
          </a:p>
          <a:p>
            <a:pPr marL="342900" indent="-342900">
              <a:lnSpc>
                <a:spcPct val="150000"/>
              </a:lnSpc>
              <a:buClr>
                <a:srgbClr val="359EA1"/>
              </a:buClr>
              <a:buFont typeface="Wingdings" panose="05000000000000000000" pitchFamily="2" charset="2"/>
              <a:buChar char="§"/>
            </a:pPr>
            <a:r>
              <a:rPr lang="en-GB" sz="2000" dirty="0"/>
              <a:t>Weight loss or gain</a:t>
            </a:r>
          </a:p>
          <a:p>
            <a:pPr marL="342900" indent="-342900">
              <a:lnSpc>
                <a:spcPct val="150000"/>
              </a:lnSpc>
              <a:buClr>
                <a:srgbClr val="359EA1"/>
              </a:buClr>
              <a:buFont typeface="Wingdings" panose="05000000000000000000" pitchFamily="2" charset="2"/>
              <a:buChar char="§"/>
            </a:pPr>
            <a:r>
              <a:rPr lang="en-GB" sz="2000" dirty="0"/>
              <a:t>Struggling to cope with everyday tasks</a:t>
            </a:r>
          </a:p>
          <a:p>
            <a:pPr marL="342900" indent="-342900">
              <a:lnSpc>
                <a:spcPct val="150000"/>
              </a:lnSpc>
              <a:buClr>
                <a:srgbClr val="359EA1"/>
              </a:buClr>
              <a:buFont typeface="Wingdings" panose="05000000000000000000" pitchFamily="2" charset="2"/>
              <a:buChar char="§"/>
            </a:pPr>
            <a:r>
              <a:rPr lang="en-GB" sz="2000" dirty="0"/>
              <a:t>Change in personal appearance</a:t>
            </a:r>
          </a:p>
          <a:p>
            <a:pPr marL="342900" indent="-342900">
              <a:lnSpc>
                <a:spcPct val="150000"/>
              </a:lnSpc>
              <a:buClr>
                <a:srgbClr val="359EA1"/>
              </a:buClr>
              <a:buFont typeface="Wingdings" panose="05000000000000000000" pitchFamily="2" charset="2"/>
              <a:buChar char="§"/>
            </a:pPr>
            <a:r>
              <a:rPr lang="en-GB" sz="2000" dirty="0"/>
              <a:t>Change in usual demeanour or behaviour </a:t>
            </a:r>
          </a:p>
          <a:p>
            <a:pPr marL="342900" indent="-342900">
              <a:lnSpc>
                <a:spcPct val="150000"/>
              </a:lnSpc>
              <a:buClr>
                <a:srgbClr val="359EA1"/>
              </a:buClr>
              <a:buFont typeface="Wingdings" panose="05000000000000000000" pitchFamily="2" charset="2"/>
              <a:buChar char="§"/>
            </a:pPr>
            <a:r>
              <a:rPr lang="en-GB" sz="2000" dirty="0"/>
              <a:t>Frequent or sporadic absences</a:t>
            </a:r>
          </a:p>
        </p:txBody>
      </p:sp>
      <p:sp>
        <p:nvSpPr>
          <p:cNvPr id="7" name="TextBox 6">
            <a:extLst>
              <a:ext uri="{FF2B5EF4-FFF2-40B4-BE49-F238E27FC236}">
                <a16:creationId xmlns:a16="http://schemas.microsoft.com/office/drawing/2014/main" id="{BE7BDDC1-97E6-46D2-9475-198ED5E788C9}"/>
              </a:ext>
            </a:extLst>
          </p:cNvPr>
          <p:cNvSpPr txBox="1"/>
          <p:nvPr/>
        </p:nvSpPr>
        <p:spPr>
          <a:xfrm>
            <a:off x="9765267" y="6359927"/>
            <a:ext cx="2140310" cy="239412"/>
          </a:xfrm>
          <a:prstGeom prst="rect">
            <a:avLst/>
          </a:prstGeom>
          <a:noFill/>
        </p:spPr>
        <p:txBody>
          <a:bodyPr wrap="square" rtlCol="0">
            <a:spAutoFit/>
          </a:bodyPr>
          <a:lstStyle/>
          <a:p>
            <a:pPr algn="r"/>
            <a:r>
              <a:rPr lang="en-GB" sz="900" dirty="0">
                <a:latin typeface="Open Sans" panose="020B0606030504020204" pitchFamily="34" charset="0"/>
                <a:ea typeface="Open Sans" panose="020B0606030504020204" pitchFamily="34" charset="0"/>
                <a:cs typeface="Open Sans" panose="020B0606030504020204" pitchFamily="34" charset="0"/>
              </a:rPr>
              <a:t>© MIMHC 2026</a:t>
            </a:r>
          </a:p>
        </p:txBody>
      </p:sp>
      <p:pic>
        <p:nvPicPr>
          <p:cNvPr id="12" name="Picture 11" descr="A person looking at a computer&#10;&#10;Description automatically generated with medium confidence">
            <a:extLst>
              <a:ext uri="{FF2B5EF4-FFF2-40B4-BE49-F238E27FC236}">
                <a16:creationId xmlns:a16="http://schemas.microsoft.com/office/drawing/2014/main" id="{079CE5C4-E1DC-48AA-8BCB-D353954A32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96962" y="438734"/>
            <a:ext cx="6132698" cy="5028812"/>
          </a:xfrm>
          <a:prstGeom prst="rect">
            <a:avLst/>
          </a:prstGeom>
        </p:spPr>
      </p:pic>
    </p:spTree>
    <p:extLst>
      <p:ext uri="{BB962C8B-B14F-4D97-AF65-F5344CB8AC3E}">
        <p14:creationId xmlns:p14="http://schemas.microsoft.com/office/powerpoint/2010/main" val="36320767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Background pattern&#10;&#10;Description automatically generated">
            <a:extLst>
              <a:ext uri="{FF2B5EF4-FFF2-40B4-BE49-F238E27FC236}">
                <a16:creationId xmlns:a16="http://schemas.microsoft.com/office/drawing/2014/main" id="{E4F4D189-AF36-44A5-932A-03B6E3E33C98}"/>
              </a:ext>
            </a:extLst>
          </p:cNvPr>
          <p:cNvPicPr>
            <a:picLocks noChangeAspect="1"/>
          </p:cNvPicPr>
          <p:nvPr/>
        </p:nvPicPr>
        <p:blipFill>
          <a:blip r:embed="rId2">
            <a:alphaModFix amt="4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itle 4">
            <a:extLst>
              <a:ext uri="{FF2B5EF4-FFF2-40B4-BE49-F238E27FC236}">
                <a16:creationId xmlns:a16="http://schemas.microsoft.com/office/drawing/2014/main" id="{6FA5C8BE-A384-496A-A42D-329C750B9569}"/>
              </a:ext>
            </a:extLst>
          </p:cNvPr>
          <p:cNvSpPr>
            <a:spLocks noGrp="1"/>
          </p:cNvSpPr>
          <p:nvPr>
            <p:ph type="title"/>
          </p:nvPr>
        </p:nvSpPr>
        <p:spPr>
          <a:xfrm>
            <a:off x="6253666" y="2296499"/>
            <a:ext cx="5774382" cy="2265002"/>
          </a:xfrm>
        </p:spPr>
        <p:txBody>
          <a:bodyPr>
            <a:noAutofit/>
          </a:bodyPr>
          <a:lstStyle/>
          <a:p>
            <a:pPr algn="ctr">
              <a:lnSpc>
                <a:spcPts val="5000"/>
              </a:lnSpc>
            </a:pPr>
            <a:r>
              <a:rPr lang="en-US" sz="4800" dirty="0">
                <a:solidFill>
                  <a:srgbClr val="359EA1"/>
                </a:solidFill>
                <a:latin typeface="Open Sans" panose="020B0606030504020204" pitchFamily="34" charset="0"/>
                <a:ea typeface="Open Sans" panose="020B0606030504020204" pitchFamily="34" charset="0"/>
                <a:cs typeface="Open Sans" panose="020B0606030504020204" pitchFamily="34" charset="0"/>
              </a:rPr>
              <a:t>Ways to cope</a:t>
            </a:r>
            <a:br>
              <a:rPr lang="en-US" sz="4800" dirty="0">
                <a:solidFill>
                  <a:srgbClr val="359EA1"/>
                </a:solidFill>
                <a:latin typeface="Open Sans" panose="020B0606030504020204" pitchFamily="34" charset="0"/>
                <a:ea typeface="Open Sans" panose="020B0606030504020204" pitchFamily="34" charset="0"/>
                <a:cs typeface="Open Sans" panose="020B0606030504020204" pitchFamily="34" charset="0"/>
              </a:rPr>
            </a:br>
            <a:r>
              <a:rPr lang="en-US" sz="4800" dirty="0">
                <a:solidFill>
                  <a:srgbClr val="359EA1"/>
                </a:solidFill>
                <a:latin typeface="Open Sans" panose="020B0606030504020204" pitchFamily="34" charset="0"/>
                <a:ea typeface="Open Sans" panose="020B0606030504020204" pitchFamily="34" charset="0"/>
                <a:cs typeface="Open Sans" panose="020B0606030504020204" pitchFamily="34" charset="0"/>
              </a:rPr>
              <a:t>with </a:t>
            </a:r>
            <a:r>
              <a:rPr lang="en-US" sz="4800" b="1" dirty="0">
                <a:solidFill>
                  <a:srgbClr val="359EA1"/>
                </a:solidFill>
                <a:latin typeface="Open Sans" panose="020B0606030504020204" pitchFamily="34" charset="0"/>
                <a:ea typeface="Open Sans" panose="020B0606030504020204" pitchFamily="34" charset="0"/>
                <a:cs typeface="Open Sans" panose="020B0606030504020204" pitchFamily="34" charset="0"/>
              </a:rPr>
              <a:t>Stress</a:t>
            </a:r>
            <a:endParaRPr lang="en-GB" sz="4800" b="1" dirty="0">
              <a:solidFill>
                <a:srgbClr val="359EA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8" name="Graphic 7" descr="Lights On outline">
            <a:extLst>
              <a:ext uri="{FF2B5EF4-FFF2-40B4-BE49-F238E27FC236}">
                <a16:creationId xmlns:a16="http://schemas.microsoft.com/office/drawing/2014/main" id="{2ED50B55-D167-4E04-81CA-145815EC681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37453" y="2685306"/>
            <a:ext cx="725222" cy="725222"/>
          </a:xfrm>
          <a:prstGeom prst="rect">
            <a:avLst/>
          </a:prstGeom>
        </p:spPr>
      </p:pic>
      <p:sp>
        <p:nvSpPr>
          <p:cNvPr id="7" name="TextBox 6">
            <a:extLst>
              <a:ext uri="{FF2B5EF4-FFF2-40B4-BE49-F238E27FC236}">
                <a16:creationId xmlns:a16="http://schemas.microsoft.com/office/drawing/2014/main" id="{A0D43FDF-397D-4040-A215-961954B7C6E0}"/>
              </a:ext>
            </a:extLst>
          </p:cNvPr>
          <p:cNvSpPr txBox="1"/>
          <p:nvPr/>
        </p:nvSpPr>
        <p:spPr>
          <a:xfrm>
            <a:off x="9765267" y="6359927"/>
            <a:ext cx="2140310" cy="239412"/>
          </a:xfrm>
          <a:prstGeom prst="rect">
            <a:avLst/>
          </a:prstGeom>
          <a:noFill/>
        </p:spPr>
        <p:txBody>
          <a:bodyPr wrap="square" rtlCol="0">
            <a:spAutoFit/>
          </a:bodyPr>
          <a:lstStyle/>
          <a:p>
            <a:pPr algn="r"/>
            <a:r>
              <a:rPr lang="en-GB" sz="900" dirty="0">
                <a:latin typeface="Open Sans" panose="020B0606030504020204" pitchFamily="34" charset="0"/>
                <a:ea typeface="Open Sans" panose="020B0606030504020204" pitchFamily="34" charset="0"/>
                <a:cs typeface="Open Sans" panose="020B0606030504020204" pitchFamily="34" charset="0"/>
              </a:rPr>
              <a:t>© MIMHC 2026</a:t>
            </a:r>
          </a:p>
        </p:txBody>
      </p:sp>
      <p:pic>
        <p:nvPicPr>
          <p:cNvPr id="11" name="Picture 10">
            <a:extLst>
              <a:ext uri="{FF2B5EF4-FFF2-40B4-BE49-F238E27FC236}">
                <a16:creationId xmlns:a16="http://schemas.microsoft.com/office/drawing/2014/main" id="{9892D990-337A-45DC-86ED-DCFCEA99A6F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73724" y="450130"/>
            <a:ext cx="7265536" cy="5957739"/>
          </a:xfrm>
          <a:prstGeom prst="rect">
            <a:avLst/>
          </a:prstGeom>
        </p:spPr>
      </p:pic>
    </p:spTree>
    <p:extLst>
      <p:ext uri="{BB962C8B-B14F-4D97-AF65-F5344CB8AC3E}">
        <p14:creationId xmlns:p14="http://schemas.microsoft.com/office/powerpoint/2010/main" val="11726493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 stationary&#10;&#10;Description automatically generated">
            <a:extLst>
              <a:ext uri="{FF2B5EF4-FFF2-40B4-BE49-F238E27FC236}">
                <a16:creationId xmlns:a16="http://schemas.microsoft.com/office/drawing/2014/main" id="{E9407140-BC2A-406B-B039-50A40CBA18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8128000"/>
          </a:xfrm>
          <a:prstGeom prst="rect">
            <a:avLst/>
          </a:prstGeom>
        </p:spPr>
      </p:pic>
      <p:sp>
        <p:nvSpPr>
          <p:cNvPr id="3" name="TextBox 2">
            <a:extLst>
              <a:ext uri="{FF2B5EF4-FFF2-40B4-BE49-F238E27FC236}">
                <a16:creationId xmlns:a16="http://schemas.microsoft.com/office/drawing/2014/main" id="{54D2D4ED-EFD6-44FB-84AF-E4606BF13FBF}"/>
              </a:ext>
            </a:extLst>
          </p:cNvPr>
          <p:cNvSpPr txBox="1"/>
          <p:nvPr/>
        </p:nvSpPr>
        <p:spPr>
          <a:xfrm>
            <a:off x="904996" y="782815"/>
            <a:ext cx="4079988" cy="3601217"/>
          </a:xfrm>
          <a:prstGeom prst="rect">
            <a:avLst/>
          </a:prstGeom>
        </p:spPr>
        <p:txBody>
          <a:bodyPr vert="horz" lIns="91440" tIns="45720" rIns="91440" bIns="45720" rtlCol="0">
            <a:normAutofit fontScale="70000" lnSpcReduction="20000"/>
          </a:bodyPr>
          <a:lstStyle/>
          <a:p>
            <a:pPr>
              <a:lnSpc>
                <a:spcPct val="120000"/>
              </a:lnSpc>
              <a:spcAft>
                <a:spcPts val="600"/>
              </a:spcAft>
              <a:buSzPct val="87000"/>
            </a:pPr>
            <a:r>
              <a:rPr lang="en-US" sz="2600" b="1" dirty="0">
                <a:solidFill>
                  <a:srgbClr val="359EA1"/>
                </a:solidFill>
              </a:rPr>
              <a:t>1. Reframe unhelpful thoughts</a:t>
            </a:r>
          </a:p>
          <a:p>
            <a:pPr>
              <a:lnSpc>
                <a:spcPct val="120000"/>
              </a:lnSpc>
              <a:spcAft>
                <a:spcPts val="600"/>
              </a:spcAft>
              <a:buSzPct val="87000"/>
            </a:pPr>
            <a:r>
              <a:rPr lang="en-US" sz="2300" dirty="0"/>
              <a:t>The way we think, feel and behave are linked. Sometimes we develop patterns of thoughts or </a:t>
            </a:r>
            <a:r>
              <a:rPr lang="en-US" sz="2300" dirty="0" err="1"/>
              <a:t>behaviours</a:t>
            </a:r>
            <a:r>
              <a:rPr lang="en-US" sz="2300" dirty="0"/>
              <a:t> that are unhelpful so </a:t>
            </a:r>
            <a:r>
              <a:rPr lang="en-US" sz="2300" dirty="0" err="1"/>
              <a:t>recognising</a:t>
            </a:r>
            <a:r>
              <a:rPr lang="en-US" sz="2300" dirty="0"/>
              <a:t> them, and taking steps to think about things differently, can improve your mental health and wellbeing.</a:t>
            </a:r>
          </a:p>
          <a:p>
            <a:pPr>
              <a:lnSpc>
                <a:spcPct val="120000"/>
              </a:lnSpc>
              <a:spcAft>
                <a:spcPts val="600"/>
              </a:spcAft>
              <a:buSzPct val="87000"/>
            </a:pPr>
            <a:endParaRPr lang="en-US" dirty="0"/>
          </a:p>
          <a:p>
            <a:pPr>
              <a:lnSpc>
                <a:spcPct val="120000"/>
              </a:lnSpc>
              <a:spcAft>
                <a:spcPts val="600"/>
              </a:spcAft>
              <a:buSzPct val="87000"/>
            </a:pPr>
            <a:r>
              <a:rPr lang="en-US" dirty="0"/>
              <a:t>Let it go - one technique to help with this is to write your negative thoughts down and then mentally leave them on the paper. Notice them and let them go. </a:t>
            </a:r>
          </a:p>
        </p:txBody>
      </p:sp>
      <p:pic>
        <p:nvPicPr>
          <p:cNvPr id="6" name="Graphic 5" descr="Lights On outline">
            <a:extLst>
              <a:ext uri="{FF2B5EF4-FFF2-40B4-BE49-F238E27FC236}">
                <a16:creationId xmlns:a16="http://schemas.microsoft.com/office/drawing/2014/main" id="{81ABA249-12E9-4C49-BB10-45B89071CBB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47796" y="3040241"/>
            <a:ext cx="457200" cy="457200"/>
          </a:xfrm>
          <a:prstGeom prst="rect">
            <a:avLst/>
          </a:prstGeom>
        </p:spPr>
      </p:pic>
      <p:sp>
        <p:nvSpPr>
          <p:cNvPr id="5" name="TextBox 4">
            <a:extLst>
              <a:ext uri="{FF2B5EF4-FFF2-40B4-BE49-F238E27FC236}">
                <a16:creationId xmlns:a16="http://schemas.microsoft.com/office/drawing/2014/main" id="{4857CF3C-D97B-4013-87D4-6CB75DCBBBAF}"/>
              </a:ext>
            </a:extLst>
          </p:cNvPr>
          <p:cNvSpPr txBox="1"/>
          <p:nvPr/>
        </p:nvSpPr>
        <p:spPr>
          <a:xfrm>
            <a:off x="9765267" y="6359927"/>
            <a:ext cx="2140310" cy="239412"/>
          </a:xfrm>
          <a:prstGeom prst="rect">
            <a:avLst/>
          </a:prstGeom>
          <a:noFill/>
        </p:spPr>
        <p:txBody>
          <a:bodyPr wrap="square" rtlCol="0">
            <a:spAutoFit/>
          </a:bodyPr>
          <a:lstStyle/>
          <a:p>
            <a:pPr algn="r"/>
            <a:r>
              <a:rPr lang="en-GB" sz="900" dirty="0">
                <a:latin typeface="Open Sans" panose="020B0606030504020204" pitchFamily="34" charset="0"/>
                <a:ea typeface="Open Sans" panose="020B0606030504020204" pitchFamily="34" charset="0"/>
                <a:cs typeface="Open Sans" panose="020B0606030504020204" pitchFamily="34" charset="0"/>
              </a:rPr>
              <a:t>© MIMHC 2026</a:t>
            </a:r>
          </a:p>
        </p:txBody>
      </p:sp>
    </p:spTree>
    <p:extLst>
      <p:ext uri="{BB962C8B-B14F-4D97-AF65-F5344CB8AC3E}">
        <p14:creationId xmlns:p14="http://schemas.microsoft.com/office/powerpoint/2010/main" val="22763945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erson sitting on a rock looking out at the ocean&#10;&#10;Description automatically generated with low confidence">
            <a:extLst>
              <a:ext uri="{FF2B5EF4-FFF2-40B4-BE49-F238E27FC236}">
                <a16:creationId xmlns:a16="http://schemas.microsoft.com/office/drawing/2014/main" id="{4EE6F495-0BD6-4751-AB74-CA1FB6CD34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98022" y="-1340971"/>
            <a:ext cx="17417143" cy="9797143"/>
          </a:xfrm>
          <a:prstGeom prst="rect">
            <a:avLst/>
          </a:prstGeom>
        </p:spPr>
      </p:pic>
      <p:pic>
        <p:nvPicPr>
          <p:cNvPr id="12" name="Graphic 11" descr="Lights On outline">
            <a:extLst>
              <a:ext uri="{FF2B5EF4-FFF2-40B4-BE49-F238E27FC236}">
                <a16:creationId xmlns:a16="http://schemas.microsoft.com/office/drawing/2014/main" id="{2EE343CE-C682-4C8F-854D-47688BA01AD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198892" y="2813998"/>
            <a:ext cx="457200" cy="457200"/>
          </a:xfrm>
          <a:prstGeom prst="rect">
            <a:avLst/>
          </a:prstGeom>
        </p:spPr>
      </p:pic>
      <p:sp>
        <p:nvSpPr>
          <p:cNvPr id="13" name="TextBox 12">
            <a:extLst>
              <a:ext uri="{FF2B5EF4-FFF2-40B4-BE49-F238E27FC236}">
                <a16:creationId xmlns:a16="http://schemas.microsoft.com/office/drawing/2014/main" id="{CDAF670A-1F55-44B6-8A8C-C3F80D55CDCD}"/>
              </a:ext>
            </a:extLst>
          </p:cNvPr>
          <p:cNvSpPr txBox="1"/>
          <p:nvPr/>
        </p:nvSpPr>
        <p:spPr>
          <a:xfrm>
            <a:off x="6656092" y="782815"/>
            <a:ext cx="4304704" cy="4802489"/>
          </a:xfrm>
          <a:prstGeom prst="rect">
            <a:avLst/>
          </a:prstGeom>
        </p:spPr>
        <p:txBody>
          <a:bodyPr vert="horz" lIns="91440" tIns="45720" rIns="91440" bIns="45720" rtlCol="0">
            <a:normAutofit/>
          </a:bodyPr>
          <a:lstStyle/>
          <a:p>
            <a:pPr>
              <a:spcAft>
                <a:spcPts val="600"/>
              </a:spcAft>
              <a:buSzPct val="87000"/>
            </a:pPr>
            <a:r>
              <a:rPr lang="en-US" b="1" dirty="0">
                <a:solidFill>
                  <a:srgbClr val="359EA1"/>
                </a:solidFill>
              </a:rPr>
              <a:t>2. Be in the present</a:t>
            </a:r>
          </a:p>
          <a:p>
            <a:pPr>
              <a:spcAft>
                <a:spcPts val="600"/>
              </a:spcAft>
              <a:buSzPct val="87000"/>
            </a:pPr>
            <a:r>
              <a:rPr lang="en-US" sz="1600" dirty="0"/>
              <a:t>If we take time to be aware of ourselves and be in the present moment, noticing our own thoughts and feelings, and the world around us, we can gain a better perspective. Sometimes this is known as being more mindful.</a:t>
            </a:r>
          </a:p>
          <a:p>
            <a:pPr>
              <a:spcAft>
                <a:spcPts val="600"/>
              </a:spcAft>
              <a:buSzPct val="87000"/>
            </a:pPr>
            <a:endParaRPr lang="en-US" dirty="0"/>
          </a:p>
          <a:p>
            <a:pPr>
              <a:spcAft>
                <a:spcPts val="600"/>
              </a:spcAft>
              <a:buSzPct val="87000"/>
            </a:pPr>
            <a:r>
              <a:rPr lang="en-US" sz="1300" dirty="0"/>
              <a:t>Check in with a body scan- Stop what you are doing and concentrate on your breathing for a minute.  When you are focused start to mentally scan each part of your body from bottom to top and notice how you feel.  It will help you be present in your body and in the moment.</a:t>
            </a:r>
          </a:p>
          <a:p>
            <a:pPr>
              <a:spcAft>
                <a:spcPts val="600"/>
              </a:spcAft>
              <a:buSzPct val="87000"/>
            </a:pPr>
            <a:endParaRPr lang="en-US" dirty="0"/>
          </a:p>
          <a:p>
            <a:pPr>
              <a:spcAft>
                <a:spcPts val="600"/>
              </a:spcAft>
              <a:buSzPct val="87000"/>
            </a:pPr>
            <a:endParaRPr lang="en-US" dirty="0"/>
          </a:p>
        </p:txBody>
      </p:sp>
      <p:sp>
        <p:nvSpPr>
          <p:cNvPr id="5" name="TextBox 4">
            <a:extLst>
              <a:ext uri="{FF2B5EF4-FFF2-40B4-BE49-F238E27FC236}">
                <a16:creationId xmlns:a16="http://schemas.microsoft.com/office/drawing/2014/main" id="{85DADCEF-517E-4B50-8D09-CB450BA62F27}"/>
              </a:ext>
            </a:extLst>
          </p:cNvPr>
          <p:cNvSpPr txBox="1"/>
          <p:nvPr/>
        </p:nvSpPr>
        <p:spPr>
          <a:xfrm>
            <a:off x="9765267" y="6359927"/>
            <a:ext cx="2140310" cy="239412"/>
          </a:xfrm>
          <a:prstGeom prst="rect">
            <a:avLst/>
          </a:prstGeom>
          <a:noFill/>
        </p:spPr>
        <p:txBody>
          <a:bodyPr wrap="square" rtlCol="0">
            <a:spAutoFit/>
          </a:bodyPr>
          <a:lstStyle/>
          <a:p>
            <a:pPr algn="r"/>
            <a:r>
              <a:rPr lang="en-GB" sz="900" dirty="0">
                <a:solidFill>
                  <a:schemeClr val="bg1"/>
                </a:solidFill>
                <a:latin typeface="Open Sans" panose="020B0606030504020204" pitchFamily="34" charset="0"/>
                <a:ea typeface="Open Sans" panose="020B0606030504020204" pitchFamily="34" charset="0"/>
                <a:cs typeface="Open Sans" panose="020B0606030504020204" pitchFamily="34" charset="0"/>
              </a:rPr>
              <a:t>© MIMHC 2026</a:t>
            </a:r>
          </a:p>
        </p:txBody>
      </p:sp>
    </p:spTree>
    <p:extLst>
      <p:ext uri="{BB962C8B-B14F-4D97-AF65-F5344CB8AC3E}">
        <p14:creationId xmlns:p14="http://schemas.microsoft.com/office/powerpoint/2010/main" val="25744582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indoor, bed, wall, floor&#10;&#10;Description automatically generated">
            <a:extLst>
              <a:ext uri="{FF2B5EF4-FFF2-40B4-BE49-F238E27FC236}">
                <a16:creationId xmlns:a16="http://schemas.microsoft.com/office/drawing/2014/main" id="{6F222E73-1E2C-48D7-B38D-65585CF3EF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8128000"/>
          </a:xfrm>
          <a:prstGeom prst="rect">
            <a:avLst/>
          </a:prstGeom>
        </p:spPr>
      </p:pic>
      <p:sp>
        <p:nvSpPr>
          <p:cNvPr id="8" name="TextBox 7">
            <a:extLst>
              <a:ext uri="{FF2B5EF4-FFF2-40B4-BE49-F238E27FC236}">
                <a16:creationId xmlns:a16="http://schemas.microsoft.com/office/drawing/2014/main" id="{34555B0C-A74F-47AD-AA94-643BD73B916C}"/>
              </a:ext>
            </a:extLst>
          </p:cNvPr>
          <p:cNvSpPr txBox="1"/>
          <p:nvPr/>
        </p:nvSpPr>
        <p:spPr>
          <a:xfrm>
            <a:off x="904996" y="782815"/>
            <a:ext cx="4918288" cy="3601217"/>
          </a:xfrm>
          <a:prstGeom prst="rect">
            <a:avLst/>
          </a:prstGeom>
        </p:spPr>
        <p:txBody>
          <a:bodyPr vert="horz" lIns="91440" tIns="45720" rIns="91440" bIns="45720" rtlCol="0">
            <a:normAutofit/>
          </a:bodyPr>
          <a:lstStyle/>
          <a:p>
            <a:pPr>
              <a:spcAft>
                <a:spcPts val="600"/>
              </a:spcAft>
              <a:buSzPct val="87000"/>
            </a:pPr>
            <a:r>
              <a:rPr lang="en-US" b="1" dirty="0">
                <a:solidFill>
                  <a:srgbClr val="359EA1"/>
                </a:solidFill>
              </a:rPr>
              <a:t>3. Get good sleep</a:t>
            </a:r>
          </a:p>
          <a:p>
            <a:pPr>
              <a:spcAft>
                <a:spcPts val="600"/>
              </a:spcAft>
              <a:buSzPct val="87000"/>
            </a:pPr>
            <a:r>
              <a:rPr lang="en-GB" sz="1600" dirty="0"/>
              <a:t>Good-quality sleep makes a big difference to how we feel mentally and physically, so it's important to get enough.</a:t>
            </a:r>
          </a:p>
          <a:p>
            <a:pPr>
              <a:spcAft>
                <a:spcPts val="600"/>
              </a:spcAft>
              <a:buSzPct val="87000"/>
            </a:pPr>
            <a:endParaRPr lang="en-US" dirty="0"/>
          </a:p>
          <a:p>
            <a:pPr>
              <a:spcAft>
                <a:spcPts val="600"/>
              </a:spcAft>
              <a:buSzPct val="87000"/>
            </a:pPr>
            <a:r>
              <a:rPr lang="en-GB" sz="1300" dirty="0"/>
              <a:t>Keep your bedroom as a space for you to sleep by making it a screen free zone.  The bright lights of screens can keep us alert so try to stay away from phones, TV etc once you go to bed. Reading a book or meditation can help relax you if you find it hard to go to sleep.  If you normally sleep with the TV on and like a bit of noise, try switching to white noise as a substitute. </a:t>
            </a:r>
          </a:p>
        </p:txBody>
      </p:sp>
      <p:pic>
        <p:nvPicPr>
          <p:cNvPr id="9" name="Graphic 8" descr="Lights On outline">
            <a:extLst>
              <a:ext uri="{FF2B5EF4-FFF2-40B4-BE49-F238E27FC236}">
                <a16:creationId xmlns:a16="http://schemas.microsoft.com/office/drawing/2014/main" id="{BE09A4B1-CA21-483A-95EF-E55795AD7B5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47796" y="2129751"/>
            <a:ext cx="457200" cy="457200"/>
          </a:xfrm>
          <a:prstGeom prst="rect">
            <a:avLst/>
          </a:prstGeom>
        </p:spPr>
      </p:pic>
      <p:sp>
        <p:nvSpPr>
          <p:cNvPr id="5" name="TextBox 4">
            <a:extLst>
              <a:ext uri="{FF2B5EF4-FFF2-40B4-BE49-F238E27FC236}">
                <a16:creationId xmlns:a16="http://schemas.microsoft.com/office/drawing/2014/main" id="{C39A9D3B-FEA8-417B-88CE-459E7B37927C}"/>
              </a:ext>
            </a:extLst>
          </p:cNvPr>
          <p:cNvSpPr txBox="1"/>
          <p:nvPr/>
        </p:nvSpPr>
        <p:spPr>
          <a:xfrm>
            <a:off x="9765267" y="6359927"/>
            <a:ext cx="2140310" cy="239412"/>
          </a:xfrm>
          <a:prstGeom prst="rect">
            <a:avLst/>
          </a:prstGeom>
          <a:noFill/>
        </p:spPr>
        <p:txBody>
          <a:bodyPr wrap="square" rtlCol="0">
            <a:spAutoFit/>
          </a:bodyPr>
          <a:lstStyle/>
          <a:p>
            <a:pPr algn="r"/>
            <a:r>
              <a:rPr lang="en-GB" sz="900" dirty="0">
                <a:latin typeface="Open Sans" panose="020B0606030504020204" pitchFamily="34" charset="0"/>
                <a:ea typeface="Open Sans" panose="020B0606030504020204" pitchFamily="34" charset="0"/>
                <a:cs typeface="Open Sans" panose="020B0606030504020204" pitchFamily="34" charset="0"/>
              </a:rPr>
              <a:t>© MIMHC 2026</a:t>
            </a:r>
          </a:p>
        </p:txBody>
      </p:sp>
    </p:spTree>
    <p:extLst>
      <p:ext uri="{BB962C8B-B14F-4D97-AF65-F5344CB8AC3E}">
        <p14:creationId xmlns:p14="http://schemas.microsoft.com/office/powerpoint/2010/main" val="1854147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icture containing person, outdoor, ground, cup&#10;&#10;Description automatically generated">
            <a:extLst>
              <a:ext uri="{FF2B5EF4-FFF2-40B4-BE49-F238E27FC236}">
                <a16:creationId xmlns:a16="http://schemas.microsoft.com/office/drawing/2014/main" id="{CC7B43A5-E366-438B-B7C8-0905C85EFA28}"/>
              </a:ext>
            </a:extLst>
          </p:cNvPr>
          <p:cNvPicPr>
            <a:picLocks noChangeAspect="1"/>
          </p:cNvPicPr>
          <p:nvPr/>
        </p:nvPicPr>
        <p:blipFill>
          <a:blip r:embed="rId2">
            <a:alphaModFix/>
            <a:extLst>
              <a:ext uri="{28A0092B-C50C-407E-A947-70E740481C1C}">
                <a14:useLocalDpi xmlns:a14="http://schemas.microsoft.com/office/drawing/2010/main" val="0"/>
              </a:ext>
            </a:extLst>
          </a:blip>
          <a:stretch>
            <a:fillRect/>
          </a:stretch>
        </p:blipFill>
        <p:spPr>
          <a:xfrm>
            <a:off x="-1163782" y="-757628"/>
            <a:ext cx="13449669" cy="8966446"/>
          </a:xfrm>
          <a:prstGeom prst="rect">
            <a:avLst/>
          </a:prstGeom>
          <a:noFill/>
          <a:effectLst>
            <a:reflection stA="0" endPos="65000" dist="50800" dir="5400000" sy="-100000" algn="bl" rotWithShape="0"/>
          </a:effectLst>
        </p:spPr>
      </p:pic>
      <p:sp>
        <p:nvSpPr>
          <p:cNvPr id="2" name="Rectangle 1">
            <a:extLst>
              <a:ext uri="{FF2B5EF4-FFF2-40B4-BE49-F238E27FC236}">
                <a16:creationId xmlns:a16="http://schemas.microsoft.com/office/drawing/2014/main" id="{96D180F6-CE82-493D-B8E8-4AB8BFBB5828}"/>
              </a:ext>
            </a:extLst>
          </p:cNvPr>
          <p:cNvSpPr/>
          <p:nvPr/>
        </p:nvSpPr>
        <p:spPr>
          <a:xfrm>
            <a:off x="6096000" y="358219"/>
            <a:ext cx="6164424" cy="4006391"/>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7" name="Graphic 6" descr="Lights On outline">
            <a:extLst>
              <a:ext uri="{FF2B5EF4-FFF2-40B4-BE49-F238E27FC236}">
                <a16:creationId xmlns:a16="http://schemas.microsoft.com/office/drawing/2014/main" id="{54825440-BC21-425E-9780-C1873D32034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198892" y="3200400"/>
            <a:ext cx="457200" cy="457200"/>
          </a:xfrm>
          <a:prstGeom prst="rect">
            <a:avLst/>
          </a:prstGeom>
        </p:spPr>
      </p:pic>
      <p:sp>
        <p:nvSpPr>
          <p:cNvPr id="8" name="TextBox 7">
            <a:extLst>
              <a:ext uri="{FF2B5EF4-FFF2-40B4-BE49-F238E27FC236}">
                <a16:creationId xmlns:a16="http://schemas.microsoft.com/office/drawing/2014/main" id="{C2AEF220-3F67-4201-8A4D-B5D7631313A3}"/>
              </a:ext>
            </a:extLst>
          </p:cNvPr>
          <p:cNvSpPr txBox="1"/>
          <p:nvPr/>
        </p:nvSpPr>
        <p:spPr>
          <a:xfrm>
            <a:off x="6656092" y="782815"/>
            <a:ext cx="4304704" cy="4802489"/>
          </a:xfrm>
          <a:prstGeom prst="rect">
            <a:avLst/>
          </a:prstGeom>
        </p:spPr>
        <p:txBody>
          <a:bodyPr vert="horz" lIns="91440" tIns="45720" rIns="91440" bIns="45720" rtlCol="0">
            <a:normAutofit/>
          </a:bodyPr>
          <a:lstStyle/>
          <a:p>
            <a:pPr>
              <a:spcAft>
                <a:spcPts val="600"/>
              </a:spcAft>
              <a:buSzPct val="87000"/>
            </a:pPr>
            <a:r>
              <a:rPr lang="en-US" b="1" dirty="0">
                <a:solidFill>
                  <a:srgbClr val="359EA1"/>
                </a:solidFill>
              </a:rPr>
              <a:t>4. Connect with others</a:t>
            </a:r>
          </a:p>
          <a:p>
            <a:pPr>
              <a:lnSpc>
                <a:spcPct val="110000"/>
              </a:lnSpc>
              <a:spcAft>
                <a:spcPts val="600"/>
              </a:spcAft>
              <a:buSzPct val="87000"/>
            </a:pPr>
            <a:r>
              <a:rPr lang="en-US" sz="1600" dirty="0"/>
              <a:t>Spending quality time with friends or family, talking to someone about how we are feeling or finding ways to help other people can all help stop you from feeling lonely and improve your mental health and wellbeing. This can be online, by phone or seeing someone in person.</a:t>
            </a:r>
          </a:p>
          <a:p>
            <a:pPr>
              <a:spcAft>
                <a:spcPts val="600"/>
              </a:spcAft>
              <a:buSzPct val="87000"/>
            </a:pPr>
            <a:endParaRPr lang="en-US" dirty="0"/>
          </a:p>
          <a:p>
            <a:pPr>
              <a:lnSpc>
                <a:spcPct val="110000"/>
              </a:lnSpc>
              <a:spcAft>
                <a:spcPts val="600"/>
              </a:spcAft>
              <a:buSzPct val="87000"/>
            </a:pPr>
            <a:r>
              <a:rPr lang="en-US" sz="1400" dirty="0"/>
              <a:t>Remember we have in house mental health first aiders and all our line managers are now trained in mental health support if you need to talk. </a:t>
            </a:r>
            <a:endParaRPr lang="en-US" dirty="0"/>
          </a:p>
          <a:p>
            <a:pPr>
              <a:spcAft>
                <a:spcPts val="600"/>
              </a:spcAft>
              <a:buSzPct val="87000"/>
            </a:pPr>
            <a:endParaRPr lang="en-US" dirty="0"/>
          </a:p>
        </p:txBody>
      </p:sp>
      <p:sp>
        <p:nvSpPr>
          <p:cNvPr id="9" name="TextBox 8">
            <a:extLst>
              <a:ext uri="{FF2B5EF4-FFF2-40B4-BE49-F238E27FC236}">
                <a16:creationId xmlns:a16="http://schemas.microsoft.com/office/drawing/2014/main" id="{3D08EEAA-9377-4757-A46D-8D2C1BA17DDB}"/>
              </a:ext>
            </a:extLst>
          </p:cNvPr>
          <p:cNvSpPr txBox="1"/>
          <p:nvPr/>
        </p:nvSpPr>
        <p:spPr>
          <a:xfrm>
            <a:off x="9917667" y="6512327"/>
            <a:ext cx="2140310" cy="239412"/>
          </a:xfrm>
          <a:prstGeom prst="rect">
            <a:avLst/>
          </a:prstGeom>
          <a:noFill/>
        </p:spPr>
        <p:txBody>
          <a:bodyPr wrap="square" rtlCol="0">
            <a:spAutoFit/>
          </a:bodyPr>
          <a:lstStyle/>
          <a:p>
            <a:pPr algn="r"/>
            <a:r>
              <a:rPr lang="en-GB" sz="900" dirty="0">
                <a:latin typeface="Open Sans" panose="020B0606030504020204" pitchFamily="34" charset="0"/>
                <a:ea typeface="Open Sans" panose="020B0606030504020204" pitchFamily="34" charset="0"/>
                <a:cs typeface="Open Sans" panose="020B0606030504020204" pitchFamily="34" charset="0"/>
              </a:rPr>
              <a:t>© MIMHC 2026</a:t>
            </a:r>
          </a:p>
        </p:txBody>
      </p:sp>
    </p:spTree>
    <p:extLst>
      <p:ext uri="{BB962C8B-B14F-4D97-AF65-F5344CB8AC3E}">
        <p14:creationId xmlns:p14="http://schemas.microsoft.com/office/powerpoint/2010/main" val="33547583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yellow pear on a white surface&#10;&#10;Description automatically generated with low confidence">
            <a:extLst>
              <a:ext uri="{FF2B5EF4-FFF2-40B4-BE49-F238E27FC236}">
                <a16:creationId xmlns:a16="http://schemas.microsoft.com/office/drawing/2014/main" id="{30CACAD9-1D8D-410F-B01F-B86DE09A8D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5001"/>
            <a:ext cx="12230102" cy="8153401"/>
          </a:xfrm>
          <a:prstGeom prst="rect">
            <a:avLst/>
          </a:prstGeom>
        </p:spPr>
      </p:pic>
      <p:sp>
        <p:nvSpPr>
          <p:cNvPr id="3" name="TextBox 2">
            <a:extLst>
              <a:ext uri="{FF2B5EF4-FFF2-40B4-BE49-F238E27FC236}">
                <a16:creationId xmlns:a16="http://schemas.microsoft.com/office/drawing/2014/main" id="{835E4EF4-A29F-49A3-826D-51916A7DA57E}"/>
              </a:ext>
            </a:extLst>
          </p:cNvPr>
          <p:cNvSpPr txBox="1"/>
          <p:nvPr/>
        </p:nvSpPr>
        <p:spPr>
          <a:xfrm>
            <a:off x="904996" y="795515"/>
            <a:ext cx="4079988" cy="3088460"/>
          </a:xfrm>
          <a:prstGeom prst="rect">
            <a:avLst/>
          </a:prstGeom>
        </p:spPr>
        <p:txBody>
          <a:bodyPr vert="horz" lIns="91440" tIns="45720" rIns="91440" bIns="45720" rtlCol="0">
            <a:normAutofit/>
          </a:bodyPr>
          <a:lstStyle/>
          <a:p>
            <a:pPr>
              <a:spcAft>
                <a:spcPts val="600"/>
              </a:spcAft>
              <a:buSzPct val="87000"/>
            </a:pPr>
            <a:r>
              <a:rPr lang="en-US" b="1" dirty="0">
                <a:solidFill>
                  <a:schemeClr val="bg1"/>
                </a:solidFill>
              </a:rPr>
              <a:t>5. Live a healthy life</a:t>
            </a:r>
          </a:p>
          <a:p>
            <a:pPr>
              <a:spcAft>
                <a:spcPts val="600"/>
              </a:spcAft>
              <a:buSzPct val="87000"/>
            </a:pPr>
            <a:r>
              <a:rPr lang="en-US" sz="1600" dirty="0">
                <a:solidFill>
                  <a:schemeClr val="bg1"/>
                </a:solidFill>
              </a:rPr>
              <a:t>Being active, enjoying the outdoors and having a healthy, balanced diet all impact how we feel. Also, binning bad habits like smoking, and cutting down on alcohol and caffeine can have a positive effect on our mood.</a:t>
            </a:r>
          </a:p>
        </p:txBody>
      </p:sp>
      <p:sp>
        <p:nvSpPr>
          <p:cNvPr id="5" name="TextBox 4">
            <a:extLst>
              <a:ext uri="{FF2B5EF4-FFF2-40B4-BE49-F238E27FC236}">
                <a16:creationId xmlns:a16="http://schemas.microsoft.com/office/drawing/2014/main" id="{1E34CD80-4641-4556-A69F-8D00CFC002F1}"/>
              </a:ext>
            </a:extLst>
          </p:cNvPr>
          <p:cNvSpPr txBox="1"/>
          <p:nvPr/>
        </p:nvSpPr>
        <p:spPr>
          <a:xfrm>
            <a:off x="9917667" y="6512327"/>
            <a:ext cx="2140310" cy="239412"/>
          </a:xfrm>
          <a:prstGeom prst="rect">
            <a:avLst/>
          </a:prstGeom>
          <a:noFill/>
        </p:spPr>
        <p:txBody>
          <a:bodyPr wrap="square" rtlCol="0">
            <a:spAutoFit/>
          </a:bodyPr>
          <a:lstStyle/>
          <a:p>
            <a:pPr algn="r"/>
            <a:r>
              <a:rPr lang="en-GB" sz="900" dirty="0">
                <a:latin typeface="Open Sans" panose="020B0606030504020204" pitchFamily="34" charset="0"/>
                <a:ea typeface="Open Sans" panose="020B0606030504020204" pitchFamily="34" charset="0"/>
                <a:cs typeface="Open Sans" panose="020B0606030504020204" pitchFamily="34" charset="0"/>
              </a:rPr>
              <a:t>© MIMHC 2026</a:t>
            </a:r>
          </a:p>
        </p:txBody>
      </p:sp>
    </p:spTree>
    <p:extLst>
      <p:ext uri="{BB962C8B-B14F-4D97-AF65-F5344CB8AC3E}">
        <p14:creationId xmlns:p14="http://schemas.microsoft.com/office/powerpoint/2010/main" val="29566772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795EBEE74DDAD43B13334F3C3488F9C" ma:contentTypeVersion="19" ma:contentTypeDescription="Create a new document." ma:contentTypeScope="" ma:versionID="f27dafefa9edea045a7f61060812714c">
  <xsd:schema xmlns:xsd="http://www.w3.org/2001/XMLSchema" xmlns:xs="http://www.w3.org/2001/XMLSchema" xmlns:p="http://schemas.microsoft.com/office/2006/metadata/properties" xmlns:ns2="df0b15c9-da33-4724-973c-ce5e5baad726" xmlns:ns3="d0166434-c81c-4443-92a7-a65aab95f8f5" targetNamespace="http://schemas.microsoft.com/office/2006/metadata/properties" ma:root="true" ma:fieldsID="c47561e437ce4c7d2a8053cefeda190f" ns2:_="" ns3:_="">
    <xsd:import namespace="df0b15c9-da33-4724-973c-ce5e5baad726"/>
    <xsd:import namespace="d0166434-c81c-4443-92a7-a65aab95f8f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Location" minOccurs="0"/>
                <xsd:element ref="ns2:MediaLengthInSeconds" minOccurs="0"/>
                <xsd:element ref="ns2:lcf76f155ced4ddcb4097134ff3c332f" minOccurs="0"/>
                <xsd:element ref="ns3:TaxCatchAll" minOccurs="0"/>
                <xsd:element ref="ns3:SharedWithUsers" minOccurs="0"/>
                <xsd:element ref="ns3:SharedWithDetails" minOccurs="0"/>
                <xsd:element ref="ns2:MediaServiceSearchProperties" minOccurs="0"/>
                <xsd:element ref="ns2:MediaServiceObjectDetectorVersion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0b15c9-da33-4724-973c-ce5e5baad72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fb777e00-4e9e-42d2-babe-96babfdca449" ma:termSetId="09814cd3-568e-fe90-9814-8d621ff8fb84" ma:anchorId="fba54fb3-c3e1-fe81-a776-ca4b69148c4d" ma:open="true" ma:isKeyword="false">
      <xsd:complexType>
        <xsd:sequence>
          <xsd:element ref="pc:Terms" minOccurs="0" maxOccurs="1"/>
        </xsd:sequence>
      </xsd:complex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0166434-c81c-4443-92a7-a65aab95f8f5"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9dca1ef1-ccb7-419a-be48-3e7bd73c2bd7}" ma:internalName="TaxCatchAll" ma:showField="CatchAllData" ma:web="d0166434-c81c-4443-92a7-a65aab95f8f5">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f0b15c9-da33-4724-973c-ce5e5baad726">
      <Terms xmlns="http://schemas.microsoft.com/office/infopath/2007/PartnerControls"/>
    </lcf76f155ced4ddcb4097134ff3c332f>
    <TaxCatchAll xmlns="d0166434-c81c-4443-92a7-a65aab95f8f5" xsi:nil="true"/>
  </documentManagement>
</p:properties>
</file>

<file path=customXml/itemProps1.xml><?xml version="1.0" encoding="utf-8"?>
<ds:datastoreItem xmlns:ds="http://schemas.openxmlformats.org/officeDocument/2006/customXml" ds:itemID="{04F46A9F-C83E-492F-945F-57ACD151B7E8}">
  <ds:schemaRefs>
    <ds:schemaRef ds:uri="http://schemas.microsoft.com/sharepoint/v3/contenttype/forms"/>
  </ds:schemaRefs>
</ds:datastoreItem>
</file>

<file path=customXml/itemProps2.xml><?xml version="1.0" encoding="utf-8"?>
<ds:datastoreItem xmlns:ds="http://schemas.openxmlformats.org/officeDocument/2006/customXml" ds:itemID="{F0332EA2-3959-4010-B42F-19EC5AECFCD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0b15c9-da33-4724-973c-ce5e5baad726"/>
    <ds:schemaRef ds:uri="d0166434-c81c-4443-92a7-a65aab95f8f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44FD6CB-09A3-4FD9-B23D-394F7639D00C}">
  <ds:schemaRefs>
    <ds:schemaRef ds:uri="http://schemas.microsoft.com/office/2006/metadata/properties"/>
    <ds:schemaRef ds:uri="http://schemas.microsoft.com/office/infopath/2007/PartnerControls"/>
    <ds:schemaRef ds:uri="df0b15c9-da33-4724-973c-ce5e5baad726"/>
    <ds:schemaRef ds:uri="d0166434-c81c-4443-92a7-a65aab95f8f5"/>
  </ds:schemaRefs>
</ds:datastoreItem>
</file>

<file path=docProps/app.xml><?xml version="1.0" encoding="utf-8"?>
<Properties xmlns="http://schemas.openxmlformats.org/officeDocument/2006/extended-properties" xmlns:vt="http://schemas.openxmlformats.org/officeDocument/2006/docPropsVTypes">
  <TotalTime>333</TotalTime>
  <Words>720</Words>
  <Application>Microsoft Office PowerPoint</Application>
  <PresentationFormat>Widescreen</PresentationFormat>
  <Paragraphs>52</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Calibri Light</vt:lpstr>
      <vt:lpstr>Arial</vt:lpstr>
      <vt:lpstr>Calibri</vt:lpstr>
      <vt:lpstr>Open Sans</vt:lpstr>
      <vt:lpstr>Wingdings</vt:lpstr>
      <vt:lpstr>Office Theme</vt:lpstr>
      <vt:lpstr>Stress Awareness</vt:lpstr>
      <vt:lpstr>Factors that can cause Stress</vt:lpstr>
      <vt:lpstr>Signs of Stress</vt:lpstr>
      <vt:lpstr>Ways to cope with Stress</vt:lpstr>
      <vt:lpstr>PowerPoint Presentation</vt:lpstr>
      <vt:lpstr>PowerPoint Presentation</vt:lpstr>
      <vt:lpstr>PowerPoint Presentation</vt:lpstr>
      <vt:lpstr>PowerPoint Presentation</vt:lpstr>
      <vt:lpstr>PowerPoint Presentation</vt:lpstr>
      <vt:lpstr>PowerPoint Presentation</vt:lpstr>
      <vt:lpstr>Get your personalised ‘Mind Plan’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Stress Awareness Day 2021</dc:title>
  <dc:creator>Tara Sankar</dc:creator>
  <cp:lastModifiedBy>Dave Taylor</cp:lastModifiedBy>
  <cp:revision>5</cp:revision>
  <dcterms:created xsi:type="dcterms:W3CDTF">2021-11-01T12:07:43Z</dcterms:created>
  <dcterms:modified xsi:type="dcterms:W3CDTF">2026-03-26T15:14:59Z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0x0101008795EBEE74DDAD43B13334F3C3488F9C</vt:lpwstr>
  </property>
</Properties>
</file>